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36" r:id="rId3"/>
    <p:sldId id="362" r:id="rId4"/>
    <p:sldId id="364" r:id="rId5"/>
    <p:sldId id="365" r:id="rId6"/>
    <p:sldId id="366" r:id="rId7"/>
    <p:sldId id="371" r:id="rId8"/>
    <p:sldId id="380" r:id="rId9"/>
    <p:sldId id="381" r:id="rId10"/>
    <p:sldId id="377" r:id="rId11"/>
    <p:sldId id="376" r:id="rId12"/>
    <p:sldId id="367" r:id="rId13"/>
    <p:sldId id="379" r:id="rId14"/>
    <p:sldId id="368" r:id="rId15"/>
    <p:sldId id="374" r:id="rId16"/>
    <p:sldId id="375" r:id="rId17"/>
    <p:sldId id="378" r:id="rId18"/>
    <p:sldId id="372" r:id="rId1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Connell, Nuala" initials="ON" lastIdx="2" clrIdx="0">
    <p:extLst>
      <p:ext uri="{19B8F6BF-5375-455C-9EA6-DF929625EA0E}">
        <p15:presenceInfo xmlns:p15="http://schemas.microsoft.com/office/powerpoint/2012/main" userId="S-1-5-21-481470506-702126778-3873785650-3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2815" autoAdjust="0"/>
  </p:normalViewPr>
  <p:slideViewPr>
    <p:cSldViewPr>
      <p:cViewPr varScale="1">
        <p:scale>
          <a:sx n="104" d="100"/>
          <a:sy n="104" d="100"/>
        </p:scale>
        <p:origin x="174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CC18E-24C3-4FE0-B08B-9A3751395C4F}" type="doc">
      <dgm:prSet loTypeId="urn:microsoft.com/office/officeart/2005/8/layout/cycle8" loCatId="cycle" qsTypeId="urn:microsoft.com/office/officeart/2005/8/quickstyle/simple1" qsCatId="simple" csTypeId="urn:microsoft.com/office/officeart/2005/8/colors/accent1_2" csCatId="accent1" phldr="1"/>
      <dgm:spPr/>
    </dgm:pt>
    <dgm:pt modelId="{2D6CDD42-1941-47F2-8035-DB1B4C94B8CD}">
      <dgm:prSet phldrT="[Text]"/>
      <dgm:spPr/>
      <dgm:t>
        <a:bodyPr/>
        <a:lstStyle/>
        <a:p>
          <a:r>
            <a:rPr lang="en-IE" dirty="0"/>
            <a:t>Jobs</a:t>
          </a:r>
        </a:p>
      </dgm:t>
    </dgm:pt>
    <dgm:pt modelId="{1AE366C6-A784-420B-9D0C-72D25C6C51F9}" type="parTrans" cxnId="{7E03EE23-3A35-4428-A32F-6F755430DD6F}">
      <dgm:prSet/>
      <dgm:spPr/>
      <dgm:t>
        <a:bodyPr/>
        <a:lstStyle/>
        <a:p>
          <a:endParaRPr lang="en-IE"/>
        </a:p>
      </dgm:t>
    </dgm:pt>
    <dgm:pt modelId="{7D770FC6-A0AF-46C2-85AC-880712B15F16}" type="sibTrans" cxnId="{7E03EE23-3A35-4428-A32F-6F755430DD6F}">
      <dgm:prSet/>
      <dgm:spPr/>
      <dgm:t>
        <a:bodyPr/>
        <a:lstStyle/>
        <a:p>
          <a:endParaRPr lang="en-IE"/>
        </a:p>
      </dgm:t>
    </dgm:pt>
    <dgm:pt modelId="{C310361A-E90F-4545-82C8-D9E2DE18D629}">
      <dgm:prSet phldrT="[Text]"/>
      <dgm:spPr/>
      <dgm:t>
        <a:bodyPr/>
        <a:lstStyle/>
        <a:p>
          <a:r>
            <a:rPr lang="en-IE" dirty="0"/>
            <a:t>Services </a:t>
          </a:r>
        </a:p>
      </dgm:t>
    </dgm:pt>
    <dgm:pt modelId="{43584CA8-E730-4F5D-8BCD-ED41BAB2D2E4}" type="parTrans" cxnId="{3880A0D7-B464-4CF9-B9D0-8B6B4CD6B0F8}">
      <dgm:prSet/>
      <dgm:spPr/>
      <dgm:t>
        <a:bodyPr/>
        <a:lstStyle/>
        <a:p>
          <a:endParaRPr lang="en-IE"/>
        </a:p>
      </dgm:t>
    </dgm:pt>
    <dgm:pt modelId="{284FE446-6646-4F59-8DD9-0ECB2E2C4055}" type="sibTrans" cxnId="{3880A0D7-B464-4CF9-B9D0-8B6B4CD6B0F8}">
      <dgm:prSet/>
      <dgm:spPr/>
      <dgm:t>
        <a:bodyPr/>
        <a:lstStyle/>
        <a:p>
          <a:endParaRPr lang="en-IE"/>
        </a:p>
      </dgm:t>
    </dgm:pt>
    <dgm:pt modelId="{AA7F7923-3395-4FFC-8827-DFF3421409FF}">
      <dgm:prSet phldrT="[Text]"/>
      <dgm:spPr/>
      <dgm:t>
        <a:bodyPr/>
        <a:lstStyle/>
        <a:p>
          <a:r>
            <a:rPr lang="en-IE" dirty="0"/>
            <a:t>People </a:t>
          </a:r>
        </a:p>
      </dgm:t>
    </dgm:pt>
    <dgm:pt modelId="{E5FECDD7-3297-4501-B972-68800B3D587C}" type="sibTrans" cxnId="{3669B360-6B00-4AE3-8D99-1739AD9D0433}">
      <dgm:prSet/>
      <dgm:spPr/>
      <dgm:t>
        <a:bodyPr/>
        <a:lstStyle/>
        <a:p>
          <a:endParaRPr lang="en-IE"/>
        </a:p>
      </dgm:t>
    </dgm:pt>
    <dgm:pt modelId="{1991238B-B1AF-4B4B-A273-43DFABB343E9}" type="parTrans" cxnId="{3669B360-6B00-4AE3-8D99-1739AD9D0433}">
      <dgm:prSet/>
      <dgm:spPr/>
      <dgm:t>
        <a:bodyPr/>
        <a:lstStyle/>
        <a:p>
          <a:endParaRPr lang="en-IE"/>
        </a:p>
      </dgm:t>
    </dgm:pt>
    <dgm:pt modelId="{B6FCF509-5B35-4B01-93EC-3C8201E9CE90}" type="pres">
      <dgm:prSet presAssocID="{47ACC18E-24C3-4FE0-B08B-9A3751395C4F}" presName="compositeShape" presStyleCnt="0">
        <dgm:presLayoutVars>
          <dgm:chMax val="7"/>
          <dgm:dir/>
          <dgm:resizeHandles val="exact"/>
        </dgm:presLayoutVars>
      </dgm:prSet>
      <dgm:spPr/>
    </dgm:pt>
    <dgm:pt modelId="{E3851C0A-CBEB-453B-A59D-3DB580136FA9}" type="pres">
      <dgm:prSet presAssocID="{47ACC18E-24C3-4FE0-B08B-9A3751395C4F}" presName="wedge1" presStyleLbl="node1" presStyleIdx="0" presStyleCnt="3"/>
      <dgm:spPr/>
    </dgm:pt>
    <dgm:pt modelId="{5BB2C83D-1314-4BAB-BF00-031FA68ADDCC}" type="pres">
      <dgm:prSet presAssocID="{47ACC18E-24C3-4FE0-B08B-9A3751395C4F}" presName="dummy1a" presStyleCnt="0"/>
      <dgm:spPr/>
    </dgm:pt>
    <dgm:pt modelId="{B74460A1-E34E-4F7B-919F-733E8C327D7A}" type="pres">
      <dgm:prSet presAssocID="{47ACC18E-24C3-4FE0-B08B-9A3751395C4F}" presName="dummy1b" presStyleCnt="0"/>
      <dgm:spPr/>
    </dgm:pt>
    <dgm:pt modelId="{4AE8FCDF-2A16-415B-8ACB-58B2C207650E}" type="pres">
      <dgm:prSet presAssocID="{47ACC18E-24C3-4FE0-B08B-9A3751395C4F}" presName="wedge1Tx" presStyleLbl="node1" presStyleIdx="0" presStyleCnt="3">
        <dgm:presLayoutVars>
          <dgm:chMax val="0"/>
          <dgm:chPref val="0"/>
          <dgm:bulletEnabled val="1"/>
        </dgm:presLayoutVars>
      </dgm:prSet>
      <dgm:spPr/>
    </dgm:pt>
    <dgm:pt modelId="{265440AD-3BBF-42FB-8ED5-C49791BDCE1D}" type="pres">
      <dgm:prSet presAssocID="{47ACC18E-24C3-4FE0-B08B-9A3751395C4F}" presName="wedge2" presStyleLbl="node1" presStyleIdx="1" presStyleCnt="3"/>
      <dgm:spPr/>
    </dgm:pt>
    <dgm:pt modelId="{7E893E45-D0B9-4C7F-90B6-BC0220C61633}" type="pres">
      <dgm:prSet presAssocID="{47ACC18E-24C3-4FE0-B08B-9A3751395C4F}" presName="dummy2a" presStyleCnt="0"/>
      <dgm:spPr/>
    </dgm:pt>
    <dgm:pt modelId="{7FA7A260-536D-42FF-84E1-C25AE9DAA490}" type="pres">
      <dgm:prSet presAssocID="{47ACC18E-24C3-4FE0-B08B-9A3751395C4F}" presName="dummy2b" presStyleCnt="0"/>
      <dgm:spPr/>
    </dgm:pt>
    <dgm:pt modelId="{46BA2F50-B362-4D58-ACEE-85BFDF25188C}" type="pres">
      <dgm:prSet presAssocID="{47ACC18E-24C3-4FE0-B08B-9A3751395C4F}" presName="wedge2Tx" presStyleLbl="node1" presStyleIdx="1" presStyleCnt="3">
        <dgm:presLayoutVars>
          <dgm:chMax val="0"/>
          <dgm:chPref val="0"/>
          <dgm:bulletEnabled val="1"/>
        </dgm:presLayoutVars>
      </dgm:prSet>
      <dgm:spPr/>
    </dgm:pt>
    <dgm:pt modelId="{614A7451-0002-42A5-AED5-6B27A4460EF6}" type="pres">
      <dgm:prSet presAssocID="{47ACC18E-24C3-4FE0-B08B-9A3751395C4F}" presName="wedge3" presStyleLbl="node1" presStyleIdx="2" presStyleCnt="3" custLinFactNeighborX="720" custLinFactNeighborY="-1786"/>
      <dgm:spPr/>
    </dgm:pt>
    <dgm:pt modelId="{E60A0AEC-827A-443A-99FD-CD7449CB0D12}" type="pres">
      <dgm:prSet presAssocID="{47ACC18E-24C3-4FE0-B08B-9A3751395C4F}" presName="dummy3a" presStyleCnt="0"/>
      <dgm:spPr/>
    </dgm:pt>
    <dgm:pt modelId="{A1CE973B-2D36-4062-A609-58D15A444B36}" type="pres">
      <dgm:prSet presAssocID="{47ACC18E-24C3-4FE0-B08B-9A3751395C4F}" presName="dummy3b" presStyleCnt="0"/>
      <dgm:spPr/>
    </dgm:pt>
    <dgm:pt modelId="{6C2753CC-7DCA-4AAA-B584-E50DA3F598A1}" type="pres">
      <dgm:prSet presAssocID="{47ACC18E-24C3-4FE0-B08B-9A3751395C4F}" presName="wedge3Tx" presStyleLbl="node1" presStyleIdx="2" presStyleCnt="3">
        <dgm:presLayoutVars>
          <dgm:chMax val="0"/>
          <dgm:chPref val="0"/>
          <dgm:bulletEnabled val="1"/>
        </dgm:presLayoutVars>
      </dgm:prSet>
      <dgm:spPr/>
    </dgm:pt>
    <dgm:pt modelId="{14C28793-30EE-4C93-8FC0-5DCF4A708F2B}" type="pres">
      <dgm:prSet presAssocID="{7D770FC6-A0AF-46C2-85AC-880712B15F16}" presName="arrowWedge1" presStyleLbl="fgSibTrans2D1" presStyleIdx="0" presStyleCnt="3"/>
      <dgm:spPr/>
    </dgm:pt>
    <dgm:pt modelId="{AB5B68F1-EB38-4766-8A8A-2435719D526F}" type="pres">
      <dgm:prSet presAssocID="{284FE446-6646-4F59-8DD9-0ECB2E2C4055}" presName="arrowWedge2" presStyleLbl="fgSibTrans2D1" presStyleIdx="1" presStyleCnt="3"/>
      <dgm:spPr/>
    </dgm:pt>
    <dgm:pt modelId="{FD2C207C-F722-41F6-BA8E-FE4837319328}" type="pres">
      <dgm:prSet presAssocID="{E5FECDD7-3297-4501-B972-68800B3D587C}" presName="arrowWedge3" presStyleLbl="fgSibTrans2D1" presStyleIdx="2" presStyleCnt="3"/>
      <dgm:spPr/>
    </dgm:pt>
  </dgm:ptLst>
  <dgm:cxnLst>
    <dgm:cxn modelId="{51403104-0561-48A9-A030-F673C5A4DD61}" type="presOf" srcId="{AA7F7923-3395-4FFC-8827-DFF3421409FF}" destId="{614A7451-0002-42A5-AED5-6B27A4460EF6}" srcOrd="0" destOrd="0" presId="urn:microsoft.com/office/officeart/2005/8/layout/cycle8"/>
    <dgm:cxn modelId="{7E03EE23-3A35-4428-A32F-6F755430DD6F}" srcId="{47ACC18E-24C3-4FE0-B08B-9A3751395C4F}" destId="{2D6CDD42-1941-47F2-8035-DB1B4C94B8CD}" srcOrd="0" destOrd="0" parTransId="{1AE366C6-A784-420B-9D0C-72D25C6C51F9}" sibTransId="{7D770FC6-A0AF-46C2-85AC-880712B15F16}"/>
    <dgm:cxn modelId="{B1E0AE2D-A05B-4229-BE1B-02746900E55E}" type="presOf" srcId="{47ACC18E-24C3-4FE0-B08B-9A3751395C4F}" destId="{B6FCF509-5B35-4B01-93EC-3C8201E9CE90}" srcOrd="0" destOrd="0" presId="urn:microsoft.com/office/officeart/2005/8/layout/cycle8"/>
    <dgm:cxn modelId="{8EF9343C-02FC-47FE-B274-5BCC9B90EC2B}" type="presOf" srcId="{C310361A-E90F-4545-82C8-D9E2DE18D629}" destId="{265440AD-3BBF-42FB-8ED5-C49791BDCE1D}" srcOrd="0" destOrd="0" presId="urn:microsoft.com/office/officeart/2005/8/layout/cycle8"/>
    <dgm:cxn modelId="{3669B360-6B00-4AE3-8D99-1739AD9D0433}" srcId="{47ACC18E-24C3-4FE0-B08B-9A3751395C4F}" destId="{AA7F7923-3395-4FFC-8827-DFF3421409FF}" srcOrd="2" destOrd="0" parTransId="{1991238B-B1AF-4B4B-A273-43DFABB343E9}" sibTransId="{E5FECDD7-3297-4501-B972-68800B3D587C}"/>
    <dgm:cxn modelId="{2C58A9AE-BF7B-4299-B179-39667B787F6D}" type="presOf" srcId="{2D6CDD42-1941-47F2-8035-DB1B4C94B8CD}" destId="{4AE8FCDF-2A16-415B-8ACB-58B2C207650E}" srcOrd="1" destOrd="0" presId="urn:microsoft.com/office/officeart/2005/8/layout/cycle8"/>
    <dgm:cxn modelId="{40B246C2-3970-4C69-B1F9-2214B1333327}" type="presOf" srcId="{C310361A-E90F-4545-82C8-D9E2DE18D629}" destId="{46BA2F50-B362-4D58-ACEE-85BFDF25188C}" srcOrd="1" destOrd="0" presId="urn:microsoft.com/office/officeart/2005/8/layout/cycle8"/>
    <dgm:cxn modelId="{3880A0D7-B464-4CF9-B9D0-8B6B4CD6B0F8}" srcId="{47ACC18E-24C3-4FE0-B08B-9A3751395C4F}" destId="{C310361A-E90F-4545-82C8-D9E2DE18D629}" srcOrd="1" destOrd="0" parTransId="{43584CA8-E730-4F5D-8BCD-ED41BAB2D2E4}" sibTransId="{284FE446-6646-4F59-8DD9-0ECB2E2C4055}"/>
    <dgm:cxn modelId="{07F235DB-BA34-472C-B222-B6AAB0454F87}" type="presOf" srcId="{AA7F7923-3395-4FFC-8827-DFF3421409FF}" destId="{6C2753CC-7DCA-4AAA-B584-E50DA3F598A1}" srcOrd="1" destOrd="0" presId="urn:microsoft.com/office/officeart/2005/8/layout/cycle8"/>
    <dgm:cxn modelId="{C7A8CFED-8EAC-4661-AC72-5B7A174D6010}" type="presOf" srcId="{2D6CDD42-1941-47F2-8035-DB1B4C94B8CD}" destId="{E3851C0A-CBEB-453B-A59D-3DB580136FA9}" srcOrd="0" destOrd="0" presId="urn:microsoft.com/office/officeart/2005/8/layout/cycle8"/>
    <dgm:cxn modelId="{4A646337-F1AC-4058-A381-77B5FC18DDFE}" type="presParOf" srcId="{B6FCF509-5B35-4B01-93EC-3C8201E9CE90}" destId="{E3851C0A-CBEB-453B-A59D-3DB580136FA9}" srcOrd="0" destOrd="0" presId="urn:microsoft.com/office/officeart/2005/8/layout/cycle8"/>
    <dgm:cxn modelId="{B6E41900-AAD2-40F6-872B-E11510F5F2EE}" type="presParOf" srcId="{B6FCF509-5B35-4B01-93EC-3C8201E9CE90}" destId="{5BB2C83D-1314-4BAB-BF00-031FA68ADDCC}" srcOrd="1" destOrd="0" presId="urn:microsoft.com/office/officeart/2005/8/layout/cycle8"/>
    <dgm:cxn modelId="{7C9200E8-FCC4-4B70-B834-2CA4225277E4}" type="presParOf" srcId="{B6FCF509-5B35-4B01-93EC-3C8201E9CE90}" destId="{B74460A1-E34E-4F7B-919F-733E8C327D7A}" srcOrd="2" destOrd="0" presId="urn:microsoft.com/office/officeart/2005/8/layout/cycle8"/>
    <dgm:cxn modelId="{6AAAC4B7-495F-401E-BB86-CE7353E5C756}" type="presParOf" srcId="{B6FCF509-5B35-4B01-93EC-3C8201E9CE90}" destId="{4AE8FCDF-2A16-415B-8ACB-58B2C207650E}" srcOrd="3" destOrd="0" presId="urn:microsoft.com/office/officeart/2005/8/layout/cycle8"/>
    <dgm:cxn modelId="{52BAA682-2330-4866-8868-6A645CE4841F}" type="presParOf" srcId="{B6FCF509-5B35-4B01-93EC-3C8201E9CE90}" destId="{265440AD-3BBF-42FB-8ED5-C49791BDCE1D}" srcOrd="4" destOrd="0" presId="urn:microsoft.com/office/officeart/2005/8/layout/cycle8"/>
    <dgm:cxn modelId="{A284E36F-027D-41A1-95BB-417E73BC1822}" type="presParOf" srcId="{B6FCF509-5B35-4B01-93EC-3C8201E9CE90}" destId="{7E893E45-D0B9-4C7F-90B6-BC0220C61633}" srcOrd="5" destOrd="0" presId="urn:microsoft.com/office/officeart/2005/8/layout/cycle8"/>
    <dgm:cxn modelId="{C7B34694-E999-4851-AC40-E74ACE1541D1}" type="presParOf" srcId="{B6FCF509-5B35-4B01-93EC-3C8201E9CE90}" destId="{7FA7A260-536D-42FF-84E1-C25AE9DAA490}" srcOrd="6" destOrd="0" presId="urn:microsoft.com/office/officeart/2005/8/layout/cycle8"/>
    <dgm:cxn modelId="{048CAF98-BFCD-48DC-A1F8-3EEE9242187D}" type="presParOf" srcId="{B6FCF509-5B35-4B01-93EC-3C8201E9CE90}" destId="{46BA2F50-B362-4D58-ACEE-85BFDF25188C}" srcOrd="7" destOrd="0" presId="urn:microsoft.com/office/officeart/2005/8/layout/cycle8"/>
    <dgm:cxn modelId="{5EA51FD8-728A-4CFB-A3A2-48E1121F9291}" type="presParOf" srcId="{B6FCF509-5B35-4B01-93EC-3C8201E9CE90}" destId="{614A7451-0002-42A5-AED5-6B27A4460EF6}" srcOrd="8" destOrd="0" presId="urn:microsoft.com/office/officeart/2005/8/layout/cycle8"/>
    <dgm:cxn modelId="{CCE3CC2C-D42E-4F7B-AEC0-A6A7EF6BDA54}" type="presParOf" srcId="{B6FCF509-5B35-4B01-93EC-3C8201E9CE90}" destId="{E60A0AEC-827A-443A-99FD-CD7449CB0D12}" srcOrd="9" destOrd="0" presId="urn:microsoft.com/office/officeart/2005/8/layout/cycle8"/>
    <dgm:cxn modelId="{47F4A29B-1415-4AB7-A94E-280700155C06}" type="presParOf" srcId="{B6FCF509-5B35-4B01-93EC-3C8201E9CE90}" destId="{A1CE973B-2D36-4062-A609-58D15A444B36}" srcOrd="10" destOrd="0" presId="urn:microsoft.com/office/officeart/2005/8/layout/cycle8"/>
    <dgm:cxn modelId="{3CA5AA43-5408-4AB0-B9EB-57EDA16BCE5D}" type="presParOf" srcId="{B6FCF509-5B35-4B01-93EC-3C8201E9CE90}" destId="{6C2753CC-7DCA-4AAA-B584-E50DA3F598A1}" srcOrd="11" destOrd="0" presId="urn:microsoft.com/office/officeart/2005/8/layout/cycle8"/>
    <dgm:cxn modelId="{B1D2FC2B-2B73-4BFA-83DC-89AF39BBC59C}" type="presParOf" srcId="{B6FCF509-5B35-4B01-93EC-3C8201E9CE90}" destId="{14C28793-30EE-4C93-8FC0-5DCF4A708F2B}" srcOrd="12" destOrd="0" presId="urn:microsoft.com/office/officeart/2005/8/layout/cycle8"/>
    <dgm:cxn modelId="{2AEB0817-9924-4D46-AD23-30738878CC3F}" type="presParOf" srcId="{B6FCF509-5B35-4B01-93EC-3C8201E9CE90}" destId="{AB5B68F1-EB38-4766-8A8A-2435719D526F}" srcOrd="13" destOrd="0" presId="urn:microsoft.com/office/officeart/2005/8/layout/cycle8"/>
    <dgm:cxn modelId="{DA7BAF44-E250-45EE-8E1D-5003935D630F}" type="presParOf" srcId="{B6FCF509-5B35-4B01-93EC-3C8201E9CE90}" destId="{FD2C207C-F722-41F6-BA8E-FE483731932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51C0A-CBEB-453B-A59D-3DB580136FA9}">
      <dsp:nvSpPr>
        <dsp:cNvPr id="0" name=""/>
        <dsp:cNvSpPr/>
      </dsp:nvSpPr>
      <dsp:spPr>
        <a:xfrm>
          <a:off x="377509" y="160456"/>
          <a:ext cx="2073592" cy="207359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IE" sz="1900" kern="1200" dirty="0"/>
            <a:t>Jobs</a:t>
          </a:r>
        </a:p>
      </dsp:txBody>
      <dsp:txXfrm>
        <a:off x="1470342" y="599860"/>
        <a:ext cx="740568" cy="617140"/>
      </dsp:txXfrm>
    </dsp:sp>
    <dsp:sp modelId="{265440AD-3BBF-42FB-8ED5-C49791BDCE1D}">
      <dsp:nvSpPr>
        <dsp:cNvPr id="0" name=""/>
        <dsp:cNvSpPr/>
      </dsp:nvSpPr>
      <dsp:spPr>
        <a:xfrm>
          <a:off x="334803" y="234513"/>
          <a:ext cx="2073592" cy="207359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IE" sz="1900" kern="1200" dirty="0"/>
            <a:t>Services </a:t>
          </a:r>
        </a:p>
      </dsp:txBody>
      <dsp:txXfrm>
        <a:off x="828516" y="1579880"/>
        <a:ext cx="1110853" cy="543083"/>
      </dsp:txXfrm>
    </dsp:sp>
    <dsp:sp modelId="{614A7451-0002-42A5-AED5-6B27A4460EF6}">
      <dsp:nvSpPr>
        <dsp:cNvPr id="0" name=""/>
        <dsp:cNvSpPr/>
      </dsp:nvSpPr>
      <dsp:spPr>
        <a:xfrm>
          <a:off x="307027" y="123422"/>
          <a:ext cx="2073592" cy="207359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IE" sz="1900" kern="1200" dirty="0"/>
            <a:t>People </a:t>
          </a:r>
        </a:p>
      </dsp:txBody>
      <dsp:txXfrm>
        <a:off x="547218" y="562826"/>
        <a:ext cx="740568" cy="617140"/>
      </dsp:txXfrm>
    </dsp:sp>
    <dsp:sp modelId="{14C28793-30EE-4C93-8FC0-5DCF4A708F2B}">
      <dsp:nvSpPr>
        <dsp:cNvPr id="0" name=""/>
        <dsp:cNvSpPr/>
      </dsp:nvSpPr>
      <dsp:spPr>
        <a:xfrm>
          <a:off x="249315" y="32091"/>
          <a:ext cx="2330323" cy="233032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5B68F1-EB38-4766-8A8A-2435719D526F}">
      <dsp:nvSpPr>
        <dsp:cNvPr id="0" name=""/>
        <dsp:cNvSpPr/>
      </dsp:nvSpPr>
      <dsp:spPr>
        <a:xfrm>
          <a:off x="206438" y="106017"/>
          <a:ext cx="2330323" cy="233032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2C207C-F722-41F6-BA8E-FE4837319328}">
      <dsp:nvSpPr>
        <dsp:cNvPr id="0" name=""/>
        <dsp:cNvSpPr/>
      </dsp:nvSpPr>
      <dsp:spPr>
        <a:xfrm>
          <a:off x="178490" y="-4943"/>
          <a:ext cx="2330323" cy="233032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889938" cy="496331"/>
          </a:xfrm>
          <a:prstGeom prst="rect">
            <a:avLst/>
          </a:prstGeom>
        </p:spPr>
        <p:txBody>
          <a:bodyPr vert="horz" lIns="91014" tIns="45508" rIns="91014" bIns="45508" rtlCol="0"/>
          <a:lstStyle>
            <a:lvl1pPr algn="l">
              <a:defRPr sz="1200"/>
            </a:lvl1pPr>
          </a:lstStyle>
          <a:p>
            <a:endParaRPr lang="en-IE"/>
          </a:p>
        </p:txBody>
      </p:sp>
      <p:sp>
        <p:nvSpPr>
          <p:cNvPr id="3" name="Date Placeholder 2"/>
          <p:cNvSpPr>
            <a:spLocks noGrp="1"/>
          </p:cNvSpPr>
          <p:nvPr>
            <p:ph type="dt" idx="1"/>
          </p:nvPr>
        </p:nvSpPr>
        <p:spPr>
          <a:xfrm>
            <a:off x="3777608" y="3"/>
            <a:ext cx="2889938" cy="496331"/>
          </a:xfrm>
          <a:prstGeom prst="rect">
            <a:avLst/>
          </a:prstGeom>
        </p:spPr>
        <p:txBody>
          <a:bodyPr vert="horz" lIns="91014" tIns="45508" rIns="91014" bIns="45508" rtlCol="0"/>
          <a:lstStyle>
            <a:lvl1pPr algn="r">
              <a:defRPr sz="1200"/>
            </a:lvl1pPr>
          </a:lstStyle>
          <a:p>
            <a:fld id="{2A2AC0BF-3884-4DC4-859B-96C917486CC1}" type="datetimeFigureOut">
              <a:rPr lang="en-IE" smtClean="0"/>
              <a:pPr/>
              <a:t>20/11/2023</a:t>
            </a:fld>
            <a:endParaRPr lang="en-IE"/>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014" tIns="45508" rIns="91014" bIns="45508" rtlCol="0" anchor="ctr"/>
          <a:lstStyle/>
          <a:p>
            <a:endParaRPr lang="en-IE"/>
          </a:p>
        </p:txBody>
      </p:sp>
      <p:sp>
        <p:nvSpPr>
          <p:cNvPr id="5" name="Notes Placeholder 4"/>
          <p:cNvSpPr>
            <a:spLocks noGrp="1"/>
          </p:cNvSpPr>
          <p:nvPr>
            <p:ph type="body" sz="quarter" idx="3"/>
          </p:nvPr>
        </p:nvSpPr>
        <p:spPr>
          <a:xfrm>
            <a:off x="666910" y="4715154"/>
            <a:ext cx="5335270" cy="4466986"/>
          </a:xfrm>
          <a:prstGeom prst="rect">
            <a:avLst/>
          </a:prstGeom>
        </p:spPr>
        <p:txBody>
          <a:bodyPr vert="horz" lIns="91014" tIns="45508" rIns="91014" bIns="455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2" y="9428585"/>
            <a:ext cx="2889938" cy="496331"/>
          </a:xfrm>
          <a:prstGeom prst="rect">
            <a:avLst/>
          </a:prstGeom>
        </p:spPr>
        <p:txBody>
          <a:bodyPr vert="horz" lIns="91014" tIns="45508" rIns="91014" bIns="45508" rtlCol="0" anchor="b"/>
          <a:lstStyle>
            <a:lvl1pPr algn="l">
              <a:defRPr sz="1200"/>
            </a:lvl1pPr>
          </a:lstStyle>
          <a:p>
            <a:endParaRPr lang="en-IE"/>
          </a:p>
        </p:txBody>
      </p:sp>
      <p:sp>
        <p:nvSpPr>
          <p:cNvPr id="7" name="Slide Number Placeholder 6"/>
          <p:cNvSpPr>
            <a:spLocks noGrp="1"/>
          </p:cNvSpPr>
          <p:nvPr>
            <p:ph type="sldNum" sz="quarter" idx="5"/>
          </p:nvPr>
        </p:nvSpPr>
        <p:spPr>
          <a:xfrm>
            <a:off x="3777608" y="9428585"/>
            <a:ext cx="2889938" cy="496331"/>
          </a:xfrm>
          <a:prstGeom prst="rect">
            <a:avLst/>
          </a:prstGeom>
        </p:spPr>
        <p:txBody>
          <a:bodyPr vert="horz" lIns="91014" tIns="45508" rIns="91014" bIns="45508" rtlCol="0" anchor="b"/>
          <a:lstStyle>
            <a:lvl1pPr algn="r">
              <a:defRPr sz="1200"/>
            </a:lvl1pPr>
          </a:lstStyle>
          <a:p>
            <a:fld id="{6C2B17CF-18DD-474C-B445-28C0C17796E3}"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ndon.gov.uk/what-we-do/environment/parks-green-spaces-and-biodiversity/green-infrastructu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6C2B17CF-18DD-474C-B445-28C0C17796E3}"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IE" dirty="0"/>
              <a:t>Identify opportunity sites within the Town Development Plan Areas and LAPs </a:t>
            </a:r>
          </a:p>
          <a:p>
            <a:endParaRPr lang="en-IE" dirty="0"/>
          </a:p>
          <a:p>
            <a:r>
              <a:rPr lang="en-IE" dirty="0"/>
              <a:t>Architectural Conservation Areas (ACA)s are places, areas, groups of structures, or a townscape, which are of special interest or contribute to the appreciation of protected structures. ACAs are designated in certain towns and villages for the purposes of maintaining the unique character of such townscapes and villages. </a:t>
            </a:r>
          </a:p>
          <a:p>
            <a:endParaRPr lang="en-IE" dirty="0"/>
          </a:p>
          <a:p>
            <a:r>
              <a:rPr lang="en-IE" dirty="0"/>
              <a:t>Heritage Led Regeneration - </a:t>
            </a:r>
            <a:r>
              <a:rPr lang="en-GB" dirty="0"/>
              <a:t>Home working imposed by lockdown has seen a desire by many to re-balance live-work arrangements and to improve quality of life and has led them to consider relocation to dwindling country towns to avoid long commutes.  These societal shifts offer an opportunity for vacant town centre buildings and the plan supports the reuse of under-utilised buildings enabling appropriate and sustainable development and  is supportive of consideration of the quality of the built environment as the setting for our lives, our work and recreation and the role of cultural heritage as the capital for societal well-being, innovation and for social cohesion. The Plan supports the integration of heritage – led strategies to deliver key infrastructural projects such as rural broadband and its sensitive installation in historic towns, the heritage-led regeneration of urban sites and the incorporation of trans-generational housing, accessible services such as health care centres adapting key town buildings and the wider consideration of cultural heritage </a:t>
            </a:r>
            <a:endParaRPr lang="en-IE" dirty="0"/>
          </a:p>
          <a:p>
            <a:endParaRPr lang="en-IE" dirty="0"/>
          </a:p>
          <a:p>
            <a:pPr defTabSz="910144"/>
            <a:r>
              <a:rPr lang="en-IE" dirty="0"/>
              <a:t>Bringing Back Homes – Manual for the </a:t>
            </a:r>
            <a:r>
              <a:rPr lang="en-IE" dirty="0" err="1"/>
              <a:t>ReUse</a:t>
            </a:r>
            <a:r>
              <a:rPr lang="en-IE" dirty="0"/>
              <a:t> of Existing Buildings. </a:t>
            </a:r>
            <a:endParaRPr lang="en-IE" b="1" dirty="0"/>
          </a:p>
          <a:p>
            <a:pPr defTabSz="910144"/>
            <a:r>
              <a:rPr lang="en-IE" dirty="0"/>
              <a:t>Planning Authority can offer advice and guidance and make resources available to owners/occupiers. </a:t>
            </a:r>
          </a:p>
          <a:p>
            <a:pPr defTabSz="910144"/>
            <a:endParaRPr lang="en-IE" dirty="0"/>
          </a:p>
          <a:p>
            <a:pPr defTabSz="910144"/>
            <a:r>
              <a:rPr lang="en-IE" dirty="0"/>
              <a:t>Other Supports: Repair and Leasing Scheme</a:t>
            </a:r>
          </a:p>
          <a:p>
            <a:pPr defTabSz="910144"/>
            <a:r>
              <a:rPr lang="en-IE" dirty="0"/>
              <a:t>Buy and Renew Scheme</a:t>
            </a:r>
          </a:p>
          <a:p>
            <a:pPr defTabSz="910144"/>
            <a:r>
              <a:rPr lang="en-IE" dirty="0"/>
              <a:t>Better Energy Home Grants</a:t>
            </a:r>
          </a:p>
          <a:p>
            <a:pPr defTabSz="910144"/>
            <a:r>
              <a:rPr lang="en-IE" dirty="0"/>
              <a:t>Living City Initiative (LCI)</a:t>
            </a:r>
          </a:p>
          <a:p>
            <a:pPr defTabSz="910144"/>
            <a:r>
              <a:rPr lang="en-IE" dirty="0"/>
              <a:t>Long Term Leasing Scheme</a:t>
            </a:r>
          </a:p>
          <a:p>
            <a:r>
              <a:rPr lang="en-IE" dirty="0"/>
              <a:t>HAP / RAS Schemes</a:t>
            </a:r>
          </a:p>
          <a:p>
            <a:r>
              <a:rPr lang="en-IE" dirty="0"/>
              <a:t>Historic Buildings – Grant Schemes</a:t>
            </a:r>
          </a:p>
          <a:p>
            <a:r>
              <a:rPr lang="en-IE" dirty="0"/>
              <a:t>Built Heritage Investment Scheme</a:t>
            </a:r>
          </a:p>
          <a:p>
            <a:r>
              <a:rPr lang="en-IE" dirty="0"/>
              <a:t>Historic Structures Fund</a:t>
            </a:r>
          </a:p>
          <a:p>
            <a:r>
              <a:rPr lang="en-IE" dirty="0"/>
              <a:t>Historic Towns Initiative</a:t>
            </a:r>
          </a:p>
          <a:p>
            <a:r>
              <a:rPr lang="en-IE" dirty="0"/>
              <a:t>Heritage Council Grants</a:t>
            </a:r>
          </a:p>
        </p:txBody>
      </p:sp>
      <p:sp>
        <p:nvSpPr>
          <p:cNvPr id="4" name="Slide Number Placeholder 3"/>
          <p:cNvSpPr>
            <a:spLocks noGrp="1"/>
          </p:cNvSpPr>
          <p:nvPr>
            <p:ph type="sldNum" sz="quarter" idx="5"/>
          </p:nvPr>
        </p:nvSpPr>
        <p:spPr/>
        <p:txBody>
          <a:bodyPr/>
          <a:lstStyle/>
          <a:p>
            <a:fld id="{6C2B17CF-18DD-474C-B445-28C0C17796E3}" type="slidenum">
              <a:rPr lang="en-IE" smtClean="0"/>
              <a:t>12</a:t>
            </a:fld>
            <a:endParaRPr lang="en-IE"/>
          </a:p>
        </p:txBody>
      </p:sp>
    </p:spTree>
    <p:extLst>
      <p:ext uri="{BB962C8B-B14F-4D97-AF65-F5344CB8AC3E}">
        <p14:creationId xmlns:p14="http://schemas.microsoft.com/office/powerpoint/2010/main" val="3174628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a:t>
            </a:r>
            <a:r>
              <a:rPr lang="ga-IE" sz="1200" kern="1200" dirty="0">
                <a:solidFill>
                  <a:schemeClr val="tx1"/>
                </a:solidFill>
                <a:effectLst/>
                <a:latin typeface="+mn-lt"/>
                <a:ea typeface="+mn-ea"/>
                <a:cs typeface="+mn-cs"/>
              </a:rPr>
              <a:t>ipperary County Council </a:t>
            </a:r>
            <a:r>
              <a:rPr lang="en-GB" sz="1200" kern="1200" dirty="0">
                <a:solidFill>
                  <a:schemeClr val="tx1"/>
                </a:solidFill>
                <a:effectLst/>
                <a:latin typeface="+mn-lt"/>
                <a:ea typeface="+mn-ea"/>
                <a:cs typeface="+mn-cs"/>
              </a:rPr>
              <a:t>was</a:t>
            </a:r>
            <a:r>
              <a:rPr lang="ga-IE" sz="1200" kern="1200" dirty="0">
                <a:solidFill>
                  <a:schemeClr val="tx1"/>
                </a:solidFill>
                <a:effectLst/>
                <a:latin typeface="+mn-lt"/>
                <a:ea typeface="+mn-ea"/>
                <a:cs typeface="+mn-cs"/>
              </a:rPr>
              <a:t> awarded funding</a:t>
            </a:r>
            <a:r>
              <a:rPr lang="en-GB" sz="1200" kern="1200" dirty="0">
                <a:solidFill>
                  <a:schemeClr val="tx1"/>
                </a:solidFill>
                <a:effectLst/>
                <a:latin typeface="+mn-lt"/>
                <a:ea typeface="+mn-ea"/>
                <a:cs typeface="+mn-cs"/>
              </a:rPr>
              <a:t> earlier this year</a:t>
            </a:r>
            <a:r>
              <a:rPr lang="ga-IE" sz="1200" kern="1200" dirty="0">
                <a:solidFill>
                  <a:schemeClr val="tx1"/>
                </a:solidFill>
                <a:effectLst/>
                <a:latin typeface="+mn-lt"/>
                <a:ea typeface="+mn-ea"/>
                <a:cs typeface="+mn-cs"/>
              </a:rPr>
              <a:t> of €100,000 to deliver a Town Centre First Plan for Roscrea Town. The funding has been awarded under the Department of Rural and Community Affair’s “Our Rural Future”, Ireland’s Rural Development Policy 2021-2025. The plan will help to develo</a:t>
            </a:r>
            <a:r>
              <a:rPr lang="en-GB" sz="1200" kern="1200" dirty="0">
                <a:solidFill>
                  <a:schemeClr val="tx1"/>
                </a:solidFill>
                <a:effectLst/>
                <a:latin typeface="+mn-lt"/>
                <a:ea typeface="+mn-ea"/>
                <a:cs typeface="+mn-cs"/>
              </a:rPr>
              <a:t>p</a:t>
            </a:r>
            <a:r>
              <a:rPr lang="ga-IE" sz="1200" kern="1200" dirty="0">
                <a:solidFill>
                  <a:schemeClr val="tx1"/>
                </a:solidFill>
                <a:effectLst/>
                <a:latin typeface="+mn-lt"/>
                <a:ea typeface="+mn-ea"/>
                <a:cs typeface="+mn-cs"/>
              </a:rPr>
              <a:t> Roscrea’s own unique vision and plan for its future development</a:t>
            </a:r>
            <a:r>
              <a:rPr lang="en-GB" sz="1200" kern="1200" dirty="0">
                <a:solidFill>
                  <a:schemeClr val="tx1"/>
                </a:solidFill>
                <a:effectLst/>
                <a:latin typeface="+mn-lt"/>
                <a:ea typeface="+mn-ea"/>
                <a:cs typeface="+mn-cs"/>
              </a:rPr>
              <a:t> and</a:t>
            </a:r>
            <a:r>
              <a:rPr lang="ga-IE" sz="1200" kern="1200" dirty="0">
                <a:solidFill>
                  <a:schemeClr val="tx1"/>
                </a:solidFill>
                <a:effectLst/>
                <a:latin typeface="+mn-lt"/>
                <a:ea typeface="+mn-ea"/>
                <a:cs typeface="+mn-cs"/>
              </a:rPr>
              <a:t> once complete, will provide a basis for the town to seek support from multiple funding streams, including the Rural Regeneration Development Fund, (RRDF) and the Town &amp; Village Renewal Schemes. </a:t>
            </a:r>
            <a:r>
              <a:rPr lang="en-GB" sz="1200" kern="1200" dirty="0">
                <a:solidFill>
                  <a:schemeClr val="tx1"/>
                </a:solidFill>
                <a:effectLst/>
                <a:latin typeface="+mn-lt"/>
                <a:ea typeface="+mn-ea"/>
                <a:cs typeface="+mn-cs"/>
              </a:rPr>
              <a:t>A Town Regeneration Officer was appointed in November by Tipperary County Council and will initially work with Roscrea as the first pilot town in the County to have a TCF plan developed. The first steps will be to establish a Town Team for Roscrea for which expressions of interest were received as part of a public consultation process during the summer. A contract will be awarded shortly to appoint consultants to support the delivery of the Town Centre First Plan with the TRO and a timeframe for completion has been set for the summer of 2023. </a:t>
            </a: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2B17CF-18DD-474C-B445-28C0C17796E3}" type="slidenum">
              <a:rPr lang="en-IE" smtClean="0"/>
              <a:t>13</a:t>
            </a:fld>
            <a:endParaRPr lang="en-IE"/>
          </a:p>
        </p:txBody>
      </p:sp>
    </p:spTree>
    <p:extLst>
      <p:ext uri="{BB962C8B-B14F-4D97-AF65-F5344CB8AC3E}">
        <p14:creationId xmlns:p14="http://schemas.microsoft.com/office/powerpoint/2010/main" val="36300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Retailing plays an important function in ensuring buoyant and thriving centres, and the Council will pro-actively facilitate appropriate retail development proposals in town and village centres. In order to protect the function of town centres, retail developments at edge of town centres, </a:t>
            </a:r>
          </a:p>
          <a:p>
            <a:endParaRPr lang="en-IE" dirty="0"/>
          </a:p>
          <a:p>
            <a:r>
              <a:rPr lang="en-IE" dirty="0"/>
              <a:t>The retail hierarchy indicates where retail services of differing sizes scale and retail offer should be located, having regard to existing infrastructure and proximity to significant catchment populations. New retail development must be appropriate to the scale and function of the settlement in which it is located, in line with the retail hierarchy</a:t>
            </a:r>
          </a:p>
          <a:p>
            <a:endParaRPr lang="en-IE" dirty="0"/>
          </a:p>
          <a:p>
            <a:r>
              <a:rPr lang="en-IE" dirty="0"/>
              <a:t>The reuse and uptake of existing vacant retail units in town centre areas is a primary objective of the Plan. The Council will seek a proactive approach to addressing existing retail floor space vacancy and in cases where new development is proposed on edge of centre or out of centre sites, the Council will assess the need for the development, having consideration to the location of existing vacant retail floor space</a:t>
            </a:r>
          </a:p>
          <a:p>
            <a:endParaRPr lang="en-IE" dirty="0"/>
          </a:p>
          <a:p>
            <a:endParaRPr lang="en-IE" dirty="0"/>
          </a:p>
        </p:txBody>
      </p:sp>
      <p:sp>
        <p:nvSpPr>
          <p:cNvPr id="4" name="Slide Number Placeholder 3"/>
          <p:cNvSpPr>
            <a:spLocks noGrp="1"/>
          </p:cNvSpPr>
          <p:nvPr>
            <p:ph type="sldNum" sz="quarter" idx="5"/>
          </p:nvPr>
        </p:nvSpPr>
        <p:spPr/>
        <p:txBody>
          <a:bodyPr/>
          <a:lstStyle/>
          <a:p>
            <a:fld id="{6C2B17CF-18DD-474C-B445-28C0C17796E3}" type="slidenum">
              <a:rPr lang="en-IE" smtClean="0"/>
              <a:t>14</a:t>
            </a:fld>
            <a:endParaRPr lang="en-IE"/>
          </a:p>
        </p:txBody>
      </p:sp>
    </p:spTree>
    <p:extLst>
      <p:ext uri="{BB962C8B-B14F-4D97-AF65-F5344CB8AC3E}">
        <p14:creationId xmlns:p14="http://schemas.microsoft.com/office/powerpoint/2010/main" val="112426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C2B17CF-18DD-474C-B445-28C0C17796E3}" type="slidenum">
              <a:rPr lang="en-IE" smtClean="0"/>
              <a:pPr/>
              <a:t>15</a:t>
            </a:fld>
            <a:endParaRPr lang="en-IE"/>
          </a:p>
        </p:txBody>
      </p:sp>
    </p:spTree>
    <p:extLst>
      <p:ext uri="{BB962C8B-B14F-4D97-AF65-F5344CB8AC3E}">
        <p14:creationId xmlns:p14="http://schemas.microsoft.com/office/powerpoint/2010/main" val="352920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IE" dirty="0"/>
              <a:t>our initial method of dealing with dereliction is through engaging with the property owners to  give them an opportunity to remediate their properties, prior to going down the legal route. We find in many cases, that this method facilitates a quicker and more cost effect way of getting owners to carry out required works.  As can be seen from the table below, through this intervention 12 properties were remediated in 2022 and avoided being placed on the Derelict Sites Register.  TCC staff are currently engaging with 40 property owners in the Tipp Cahir Cashel District to ensure necessary works are undertaken. </a:t>
            </a:r>
          </a:p>
          <a:p>
            <a:r>
              <a:rPr lang="en-IE" dirty="0"/>
              <a:t> </a:t>
            </a:r>
          </a:p>
          <a:p>
            <a:r>
              <a:rPr lang="en-IE" dirty="0"/>
              <a:t>If, following engagement, works remain outstanding and the property is still rendered derelict, then a Section 8(2) issues to the owner outlining the works required to render the site non-Derelict, giving the owner 4 weeks to respond to the notice in writing, or the site will be placed on the Derelict Sites Register and made available for public viewing. In 2022, 7 Section 8(2) notices issued to property owners in the Tipperary Cahir Cashel District. </a:t>
            </a:r>
          </a:p>
          <a:p>
            <a:r>
              <a:rPr lang="en-IE" dirty="0"/>
              <a:t> </a:t>
            </a:r>
          </a:p>
          <a:p>
            <a:r>
              <a:rPr lang="en-IE" dirty="0"/>
              <a:t>Following this time period if no response has been received, the site is re-inspected and if none of the works have been completed then:</a:t>
            </a:r>
          </a:p>
          <a:p>
            <a:r>
              <a:rPr lang="en-IE" dirty="0"/>
              <a:t>A Notice under Section 8(7) of the Derelict Sites Act is posted to the owner informing them that the site has been placed on the register, this can be posted along with:</a:t>
            </a:r>
          </a:p>
          <a:p>
            <a:r>
              <a:rPr lang="en-IE" dirty="0"/>
              <a:t>A notice under Section 11 of the Derelict Sites Act, requiring the owner to carry out the works listed in the schedule in a specified time period or else face a financial penalty, a levy and/or a court summons. </a:t>
            </a:r>
          </a:p>
          <a:p>
            <a:r>
              <a:rPr lang="en-IE" dirty="0"/>
              <a:t>In 2022, 2 Section 8(7) notices were issued in the Tipperary Cahir Cashel District.   </a:t>
            </a:r>
          </a:p>
          <a:p>
            <a:r>
              <a:rPr lang="en-IE" dirty="0"/>
              <a:t> </a:t>
            </a:r>
          </a:p>
          <a:p>
            <a:r>
              <a:rPr lang="en-IE" dirty="0"/>
              <a:t>The following statistics relate to the Tipperary, Cahir, Cashel Municipal District, do you think this is sufficient detail?</a:t>
            </a:r>
          </a:p>
          <a:p>
            <a:r>
              <a:rPr lang="en-IE" dirty="0"/>
              <a:t> </a:t>
            </a:r>
          </a:p>
          <a:p>
            <a:pPr lvl="0"/>
            <a:r>
              <a:rPr lang="en-IE" dirty="0"/>
              <a:t>The current numbers of owner of derelict properties that we are currently </a:t>
            </a:r>
            <a:r>
              <a:rPr lang="en-IE" b="1" dirty="0"/>
              <a:t>engaging with</a:t>
            </a:r>
            <a:r>
              <a:rPr lang="en-IE" dirty="0"/>
              <a:t> (prior to issuing Section Notices) to prevent dereliction:</a:t>
            </a:r>
          </a:p>
          <a:p>
            <a:r>
              <a:rPr lang="en-IE" dirty="0"/>
              <a:t> </a:t>
            </a:r>
          </a:p>
          <a:p>
            <a:r>
              <a:rPr lang="en-IE" b="1" dirty="0"/>
              <a:t>Table 1 – Engagement with Owners </a:t>
            </a:r>
            <a:endParaRPr lang="en-IE" dirty="0"/>
          </a:p>
          <a:p>
            <a:r>
              <a:rPr lang="en-IE" i="1" dirty="0"/>
              <a:t>(prior to Notices issuing)</a:t>
            </a:r>
            <a:endParaRPr lang="en-IE" dirty="0"/>
          </a:p>
          <a:p>
            <a:r>
              <a:rPr lang="en-IE" b="1" dirty="0"/>
              <a:t>No.</a:t>
            </a:r>
            <a:endParaRPr lang="en-IE" dirty="0"/>
          </a:p>
          <a:p>
            <a:r>
              <a:rPr lang="en-IE" dirty="0"/>
              <a:t>Number of property owners that TCC staff are currently engaging  with in Tipp/Cashel/Cahir District: 40  (35.7% of total no. engaged with)</a:t>
            </a:r>
          </a:p>
          <a:p>
            <a:r>
              <a:rPr lang="en-IE" dirty="0"/>
              <a:t>Total number of owners currently being engaged with - county wide:  112</a:t>
            </a:r>
          </a:p>
          <a:p>
            <a:r>
              <a:rPr lang="en-IE" dirty="0"/>
              <a:t>Total number engaged with in Tipp Cahir Cashel in 2022 that have remediated their properties</a:t>
            </a:r>
            <a:r>
              <a:rPr lang="en-IE" b="1" dirty="0"/>
              <a:t> </a:t>
            </a:r>
            <a:r>
              <a:rPr lang="en-IE" dirty="0"/>
              <a:t>(avoiding entry on to the Derelict Sites Register) 12</a:t>
            </a:r>
          </a:p>
          <a:p>
            <a:r>
              <a:rPr lang="en-IE" dirty="0"/>
              <a:t> </a:t>
            </a:r>
          </a:p>
          <a:p>
            <a:r>
              <a:rPr lang="en-IE" dirty="0"/>
              <a:t> </a:t>
            </a:r>
          </a:p>
          <a:p>
            <a:r>
              <a:rPr lang="en-IE" dirty="0"/>
              <a:t> </a:t>
            </a:r>
          </a:p>
          <a:p>
            <a:pPr lvl="0"/>
            <a:r>
              <a:rPr lang="en-IE" dirty="0"/>
              <a:t>Number of </a:t>
            </a:r>
            <a:r>
              <a:rPr lang="en-IE" b="1" dirty="0"/>
              <a:t>Section 8(2) Notices issued</a:t>
            </a:r>
            <a:r>
              <a:rPr lang="en-IE" dirty="0"/>
              <a:t> to properties in Tipperary Cahir Cashel in 2022                      </a:t>
            </a:r>
            <a:r>
              <a:rPr lang="en-IE" b="1" dirty="0"/>
              <a:t>7  </a:t>
            </a:r>
            <a:endParaRPr lang="en-IE" dirty="0"/>
          </a:p>
          <a:p>
            <a:r>
              <a:rPr lang="en-IE" dirty="0"/>
              <a:t> </a:t>
            </a:r>
          </a:p>
          <a:p>
            <a:pPr lvl="0"/>
            <a:r>
              <a:rPr lang="en-IE" dirty="0"/>
              <a:t>Number of </a:t>
            </a:r>
            <a:r>
              <a:rPr lang="en-IE" b="1" dirty="0"/>
              <a:t>Section 8(7) Notices issued</a:t>
            </a:r>
            <a:r>
              <a:rPr lang="en-IE" dirty="0"/>
              <a:t> to properties in Tipperary Cahir Cashel in 2022 and placed on the Derelict Sites Register    </a:t>
            </a:r>
            <a:r>
              <a:rPr lang="en-IE" b="1" dirty="0"/>
              <a:t>2</a:t>
            </a:r>
            <a:endParaRPr lang="en-IE" dirty="0"/>
          </a:p>
          <a:p>
            <a:r>
              <a:rPr lang="en-IE" dirty="0"/>
              <a:t> </a:t>
            </a:r>
          </a:p>
          <a:p>
            <a:pPr lvl="0"/>
            <a:r>
              <a:rPr lang="en-IE" b="1" dirty="0"/>
              <a:t>1</a:t>
            </a:r>
            <a:r>
              <a:rPr lang="en-IE" dirty="0"/>
              <a:t> property was rendered non-derelict and removed from the Derelict Sites Register in Tipperary Cahir Cashel district in 2022</a:t>
            </a:r>
          </a:p>
          <a:p>
            <a:endParaRPr lang="en-IE" dirty="0"/>
          </a:p>
        </p:txBody>
      </p:sp>
      <p:sp>
        <p:nvSpPr>
          <p:cNvPr id="4" name="Slide Number Placeholder 3"/>
          <p:cNvSpPr>
            <a:spLocks noGrp="1"/>
          </p:cNvSpPr>
          <p:nvPr>
            <p:ph type="sldNum" sz="quarter" idx="5"/>
          </p:nvPr>
        </p:nvSpPr>
        <p:spPr/>
        <p:txBody>
          <a:bodyPr/>
          <a:lstStyle/>
          <a:p>
            <a:fld id="{6C2B17CF-18DD-474C-B445-28C0C17796E3}" type="slidenum">
              <a:rPr lang="en-IE" smtClean="0"/>
              <a:pPr/>
              <a:t>16</a:t>
            </a:fld>
            <a:endParaRPr lang="en-IE"/>
          </a:p>
        </p:txBody>
      </p:sp>
    </p:spTree>
    <p:extLst>
      <p:ext uri="{BB962C8B-B14F-4D97-AF65-F5344CB8AC3E}">
        <p14:creationId xmlns:p14="http://schemas.microsoft.com/office/powerpoint/2010/main" val="351289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97666"/>
            <a:r>
              <a:rPr lang="en-IE" dirty="0"/>
              <a:t>Council leads a significant regeneration programme focusing on towns, with multi-disciplinary teams to support renewal and regeneration, and to actively pursue economic regeneration and revitalising opportunities in line with Project Ireland 2040. Since 2018, significant funding has been received under the URDF and RRDF programmes and the Council. This collaborative placemaking framework for each town centre supports the overall vision of the development of each town in terms of a local and a strategic regeneration scale, building on their strengths and capacities, as set out in Chapter 4 Settlement Strategy.</a:t>
            </a:r>
          </a:p>
          <a:p>
            <a:pPr fontAlgn="t"/>
            <a:r>
              <a:rPr lang="en-IE" b="1" dirty="0">
                <a:solidFill>
                  <a:srgbClr val="FF0000"/>
                </a:solidFill>
              </a:rPr>
              <a:t>PROJECT COSTS 	</a:t>
            </a:r>
            <a:r>
              <a:rPr lang="en-IE" dirty="0">
                <a:solidFill>
                  <a:srgbClr val="FF0000"/>
                </a:solidFill>
              </a:rPr>
              <a:t>	</a:t>
            </a:r>
            <a:r>
              <a:rPr lang="en-IE" b="1" dirty="0">
                <a:solidFill>
                  <a:srgbClr val="FF0000"/>
                </a:solidFill>
              </a:rPr>
              <a:t>€90 million</a:t>
            </a:r>
          </a:p>
          <a:p>
            <a:pPr fontAlgn="t"/>
            <a:r>
              <a:rPr lang="en-IE" b="1" dirty="0"/>
              <a:t>FUNDED THROUGH:-</a:t>
            </a:r>
          </a:p>
          <a:p>
            <a:endParaRPr lang="en-GB" dirty="0"/>
          </a:p>
          <a:p>
            <a:endParaRPr lang="en-GB" dirty="0"/>
          </a:p>
          <a:p>
            <a:r>
              <a:rPr lang="en-GB" dirty="0"/>
              <a:t>The Built Heritage Investment Scheme (BHIS) will assist custodians and owners of protected structures, and structures within Architectural Conservation Areas, in meeting their obligations to care for their historic properties.  Through grants of up to €15,000, the BHIS will be used to undertake essential conservation works including joinery and roof repair, lime rendering, draught-proofing windows and repairing stained glass. </a:t>
            </a:r>
          </a:p>
          <a:p>
            <a:r>
              <a:rPr lang="en-GB" dirty="0"/>
              <a:t>2023 - €126,000 allocated plus €21377 thatched – 24 offers made, 3 offers </a:t>
            </a:r>
          </a:p>
          <a:p>
            <a:r>
              <a:rPr lang="en-GB" dirty="0"/>
              <a:t>2022 – 126.4K</a:t>
            </a:r>
          </a:p>
          <a:p>
            <a:r>
              <a:rPr lang="en-GB" dirty="0"/>
              <a:t>2021 – 94.8</a:t>
            </a:r>
          </a:p>
          <a:p>
            <a:r>
              <a:rPr lang="en-GB" dirty="0"/>
              <a:t>2020 – 79K</a:t>
            </a:r>
          </a:p>
          <a:p>
            <a:r>
              <a:rPr lang="en-GB" dirty="0"/>
              <a:t>2019 – 79		</a:t>
            </a:r>
            <a:r>
              <a:rPr lang="en-GB" b="1" dirty="0"/>
              <a:t>505K</a:t>
            </a:r>
          </a:p>
          <a:p>
            <a:r>
              <a:rPr lang="en-GB" dirty="0"/>
              <a:t>The Historic Structures Fund (HSF) will support custodians and owners of protected structures in maintaining and safeguarding their historic properties with grants, ranging from €15,000 to €200,000, assisting in essential conservation and repair works including casement and sash window repair, conservation of joinery and iron work, repointing stone work, roof repairs and thatching.</a:t>
            </a:r>
          </a:p>
          <a:p>
            <a:r>
              <a:rPr lang="en-GB" dirty="0"/>
              <a:t> Historic Shopfronts Stream and Vernacular Structures Stream</a:t>
            </a:r>
          </a:p>
          <a:p>
            <a:r>
              <a:rPr lang="en-GB" dirty="0"/>
              <a:t>2023 – 107,300</a:t>
            </a:r>
          </a:p>
          <a:p>
            <a:r>
              <a:rPr lang="en-GB" dirty="0"/>
              <a:t>2022 – 42K</a:t>
            </a:r>
          </a:p>
          <a:p>
            <a:r>
              <a:rPr lang="en-GB" dirty="0"/>
              <a:t>2021 – 150K</a:t>
            </a:r>
          </a:p>
          <a:p>
            <a:r>
              <a:rPr lang="en-GB" dirty="0"/>
              <a:t>2020 – 90K</a:t>
            </a:r>
          </a:p>
          <a:p>
            <a:r>
              <a:rPr lang="en-GB" dirty="0"/>
              <a:t>2019 – 67K		€</a:t>
            </a:r>
            <a:r>
              <a:rPr lang="en-GB" b="1" dirty="0"/>
              <a:t>455K</a:t>
            </a:r>
          </a:p>
          <a:p>
            <a:pPr marL="224417" indent="-224417">
              <a:buAutoNum type="arabicPlain" startAt="2022"/>
            </a:pPr>
            <a:endParaRPr lang="en-GB" dirty="0"/>
          </a:p>
          <a:p>
            <a:endParaRPr lang="en-IE" dirty="0"/>
          </a:p>
        </p:txBody>
      </p:sp>
      <p:sp>
        <p:nvSpPr>
          <p:cNvPr id="4" name="Slide Number Placeholder 3"/>
          <p:cNvSpPr>
            <a:spLocks noGrp="1"/>
          </p:cNvSpPr>
          <p:nvPr>
            <p:ph type="sldNum" sz="quarter" idx="5"/>
          </p:nvPr>
        </p:nvSpPr>
        <p:spPr/>
        <p:txBody>
          <a:bodyPr/>
          <a:lstStyle/>
          <a:p>
            <a:fld id="{6C2B17CF-18DD-474C-B445-28C0C17796E3}" type="slidenum">
              <a:rPr lang="en-IE" smtClean="0"/>
              <a:pPr/>
              <a:t>17</a:t>
            </a:fld>
            <a:endParaRPr lang="en-IE"/>
          </a:p>
        </p:txBody>
      </p:sp>
    </p:spTree>
    <p:extLst>
      <p:ext uri="{BB962C8B-B14F-4D97-AF65-F5344CB8AC3E}">
        <p14:creationId xmlns:p14="http://schemas.microsoft.com/office/powerpoint/2010/main" val="1895119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C2B17CF-18DD-474C-B445-28C0C17796E3}" type="slidenum">
              <a:rPr lang="en-IE" smtClean="0"/>
              <a:pPr/>
              <a:t>18</a:t>
            </a:fld>
            <a:endParaRPr lang="en-IE"/>
          </a:p>
        </p:txBody>
      </p:sp>
    </p:spTree>
    <p:extLst>
      <p:ext uri="{BB962C8B-B14F-4D97-AF65-F5344CB8AC3E}">
        <p14:creationId xmlns:p14="http://schemas.microsoft.com/office/powerpoint/2010/main" val="373873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Not only was the RSES to be an land use framework, but it was also to be economic framework. Land use considerations. </a:t>
            </a:r>
          </a:p>
          <a:p>
            <a:endParaRPr lang="en-GB" dirty="0"/>
          </a:p>
          <a:p>
            <a:r>
              <a:rPr lang="en-GB" dirty="0"/>
              <a:t>The NPF recognises the importance of our built and cultural heritage in our quality of life and our identity. Built and cultural heritage includes sites and monuments, landscapes, buildings and folklore and sporting traditions etc. These are important to our character and communities, and strengthen social and economic opportunities including tourism, recreation and town centre regeneration and quality.</a:t>
            </a:r>
          </a:p>
          <a:p>
            <a:r>
              <a:rPr lang="en-GB" dirty="0"/>
              <a:t>Policies and objectives are outlined in the Plan to protect and support historic structures, support the active reuse of old buildings, support the recording and monitoring of historic features and build on the economic opportunities of heritage-led regeneration etc. This framework will also support a scheme of grant aid and supports for protected structures and structures in Architectural Conservation Areas.</a:t>
            </a:r>
            <a:endParaRPr lang="en-IE" dirty="0"/>
          </a:p>
        </p:txBody>
      </p:sp>
      <p:sp>
        <p:nvSpPr>
          <p:cNvPr id="4" name="Slide Number Placeholder 3"/>
          <p:cNvSpPr>
            <a:spLocks noGrp="1"/>
          </p:cNvSpPr>
          <p:nvPr>
            <p:ph type="sldNum" sz="quarter" idx="10"/>
          </p:nvPr>
        </p:nvSpPr>
        <p:spPr/>
        <p:txBody>
          <a:bodyPr/>
          <a:lstStyle/>
          <a:p>
            <a:fld id="{6C2B17CF-18DD-474C-B445-28C0C17796E3}" type="slidenum">
              <a:rPr lang="en-IE" smtClean="0"/>
              <a:pPr/>
              <a:t>2</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6C2B17CF-18DD-474C-B445-28C0C17796E3}" type="slidenum">
              <a:rPr lang="en-IE" smtClean="0"/>
              <a:pPr/>
              <a:t>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pPr defTabSz="910144">
              <a:defRPr/>
            </a:pPr>
            <a:r>
              <a:rPr lang="en-IE" dirty="0"/>
              <a:t>The planning framework within which the North and South Tipperary County Development Plans were prepared is significantly different from the scenario for the new planning framework, whereby there will be a single County Development Plan for Tipperary, supported by Local Area Plans for each of the large settlements (9 in total). In the current planning framework the County Development Plans focus mainly on the rural economy, whilst the Town Development Plans deal with urban economic development.</a:t>
            </a:r>
          </a:p>
          <a:p>
            <a:endParaRPr lang="en-IE" dirty="0"/>
          </a:p>
          <a:p>
            <a:r>
              <a:rPr lang="en-IE" dirty="0"/>
              <a:t>The Draft CDP sets out a refocus of planning policies from controlling retail and commercial developments through the Development Management process, to providing high quality living and working environments in our town centres. This is achieved through creating high quality physical environments through investments and delivery of projects which in turn aim to stimulate economic revitalisation and regeneration. </a:t>
            </a:r>
          </a:p>
        </p:txBody>
      </p:sp>
      <p:sp>
        <p:nvSpPr>
          <p:cNvPr id="4" name="Slide Number Placeholder 3"/>
          <p:cNvSpPr>
            <a:spLocks noGrp="1"/>
          </p:cNvSpPr>
          <p:nvPr>
            <p:ph type="sldNum" sz="quarter" idx="5"/>
          </p:nvPr>
        </p:nvSpPr>
        <p:spPr/>
        <p:txBody>
          <a:bodyPr/>
          <a:lstStyle/>
          <a:p>
            <a:fld id="{6C2B17CF-18DD-474C-B445-28C0C17796E3}" type="slidenum">
              <a:rPr lang="en-IE" smtClean="0"/>
              <a:t>4</a:t>
            </a:fld>
            <a:endParaRPr lang="en-IE"/>
          </a:p>
        </p:txBody>
      </p:sp>
    </p:spTree>
    <p:extLst>
      <p:ext uri="{BB962C8B-B14F-4D97-AF65-F5344CB8AC3E}">
        <p14:creationId xmlns:p14="http://schemas.microsoft.com/office/powerpoint/2010/main" val="201387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IE" dirty="0"/>
              <a:t>Town Centres historically have been the focal point of commercial activity in rural towns supporting the town and a wider hinterland. The role of the town centre over past decades has changed substantially with the emergence of on-line retailing and the significant decline of residential function.</a:t>
            </a:r>
          </a:p>
          <a:p>
            <a:r>
              <a:rPr lang="en-IE" dirty="0"/>
              <a:t>This Plan, supports a ‘Town Centre First’ approach through utilising existing buildings and unused lands for new development, addressing vibrancy and opportunities for investment and regeneration while promoting residential occupancy</a:t>
            </a:r>
          </a:p>
          <a:p>
            <a:r>
              <a:rPr lang="en-IE" dirty="0"/>
              <a:t>The Town Centre first approach recognises town centres’ role at the core of community and economic life. The approach prioritises a Town Centres First collaborative and strategic approach to the regeneration of our villages and towns, using the Collaborative Town Centre Health Check (CTCHC) framework to gather data and lead actions. </a:t>
            </a:r>
          </a:p>
          <a:p>
            <a:pPr defTabSz="910144">
              <a:defRPr/>
            </a:pPr>
            <a:r>
              <a:rPr lang="en-IE" dirty="0"/>
              <a:t>This approach has already been embraced in towns in the County, for example, in Tipperary Town, where the Tipperary Town Task Force has applied the Heritage Council led Collaborative Town Centre Health Check (CTCHC) framework to gather data and lead actions. The CTCHC supports better town management by closely working with the business community, detailed surveys and consideration of local matters such as vacancy etc. The Council supports the CTCHC approach as a part of an integrated approach to town centre management, revitalisation and regeneration</a:t>
            </a:r>
            <a:r>
              <a:rPr lang="en-IE" dirty="0">
                <a:effectLst/>
              </a:rPr>
              <a:t> </a:t>
            </a:r>
            <a:r>
              <a:rPr lang="en-IE" dirty="0"/>
              <a:t>The Heritage Council, RGDATA and the Retail Consortium, have developed a trans-disciplinary National Collaborative Town Centre Health Check Programme (CTCHC).</a:t>
            </a:r>
          </a:p>
          <a:p>
            <a:r>
              <a:rPr lang="en-IE" dirty="0"/>
              <a:t> </a:t>
            </a:r>
          </a:p>
          <a:p>
            <a:r>
              <a:rPr lang="en-IE" dirty="0"/>
              <a:t>The Council will continue to dedicate resources and support for these important programmes. </a:t>
            </a:r>
            <a:r>
              <a:rPr lang="en-US" dirty="0"/>
              <a:t>As part of its regeneration </a:t>
            </a:r>
            <a:r>
              <a:rPr lang="en-US" dirty="0" err="1"/>
              <a:t>programme</a:t>
            </a:r>
            <a:endParaRPr lang="en-IE" dirty="0"/>
          </a:p>
          <a:p>
            <a:endParaRPr lang="en-IE" dirty="0"/>
          </a:p>
        </p:txBody>
      </p:sp>
      <p:sp>
        <p:nvSpPr>
          <p:cNvPr id="4" name="Slide Number Placeholder 3"/>
          <p:cNvSpPr>
            <a:spLocks noGrp="1"/>
          </p:cNvSpPr>
          <p:nvPr>
            <p:ph type="sldNum" sz="quarter" idx="5"/>
          </p:nvPr>
        </p:nvSpPr>
        <p:spPr/>
        <p:txBody>
          <a:bodyPr/>
          <a:lstStyle/>
          <a:p>
            <a:fld id="{6C2B17CF-18DD-474C-B445-28C0C17796E3}" type="slidenum">
              <a:rPr lang="en-IE" smtClean="0"/>
              <a:t>5</a:t>
            </a:fld>
            <a:endParaRPr lang="en-IE"/>
          </a:p>
        </p:txBody>
      </p:sp>
    </p:spTree>
    <p:extLst>
      <p:ext uri="{BB962C8B-B14F-4D97-AF65-F5344CB8AC3E}">
        <p14:creationId xmlns:p14="http://schemas.microsoft.com/office/powerpoint/2010/main" val="256664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IE" dirty="0"/>
              <a:t>The Plan also supports the NPF “10-Minute Town” concept in seeking to have all community facilities and services accessible within a 10-minute walk or cycle from homes, or accessible by public transport services, and in turn reducing the need to travel by car and carbon emissions. The Southern Regional Assembly have produced a framework and methodology that will support local transport planning for our Key Towns, and this will be further developed through a framework for active travel and sustainable transport in our towns and villages, see Chapter 12 Sustainable Transport </a:t>
            </a:r>
          </a:p>
          <a:p>
            <a:endParaRPr lang="en-IE" dirty="0"/>
          </a:p>
          <a:p>
            <a:r>
              <a:rPr lang="en-IE" dirty="0"/>
              <a:t>Greening of our streets, buildings and other public spaces does more than change the look of these places. Roofs and walls covered in plants, street trees and small pocket parks in between buildings make our towns a better place to live, work and invest. These green features act as part of our green infrastructure</a:t>
            </a:r>
            <a:r>
              <a:rPr lang="en-IE" b="1" dirty="0">
                <a:hlinkClick r:id="rId3"/>
              </a:rPr>
              <a:t> </a:t>
            </a:r>
            <a:r>
              <a:rPr lang="en-IE" dirty="0"/>
              <a:t>network to help clean our air, reduce the risk of flooding.</a:t>
            </a:r>
          </a:p>
          <a:p>
            <a:endParaRPr lang="en-IE" dirty="0"/>
          </a:p>
          <a:p>
            <a:r>
              <a:rPr lang="en-IE" dirty="0"/>
              <a:t>A diversity of uses makes an important contribution to the function of town centres, and as such a mix of uses will be accommodated to facilitate the provision of a range of services, and to enhance the vibrancy of towns</a:t>
            </a:r>
          </a:p>
          <a:p>
            <a:endParaRPr lang="en-IE" dirty="0"/>
          </a:p>
          <a:p>
            <a:r>
              <a:rPr lang="en-IE" dirty="0"/>
              <a:t>The Plan supports investment in natural and indigenous planting and landscaping in urban areas, in accordance with the approach set out in the All Ireland Pollinator Plan. New developments shall include urban greening as a fundamental element of the site and building design incorporating measures such as high-quality bio-diverse landscaping (including tree planting), nature-based solutions to SUDS and providing attractive routes and facilities for the pedestrian and cyclist</a:t>
            </a:r>
          </a:p>
          <a:p>
            <a:endParaRPr lang="en-GB" dirty="0"/>
          </a:p>
          <a:p>
            <a:r>
              <a:rPr lang="en-GB" dirty="0"/>
              <a:t>The ability of existing building stock and brown-field sites, within existing-built up footprints of towns to accommodate new homes, is a focus of the Council, noting the NPF objective that at least 30% of new population growth should occur within urban areas. In line with Project Ireland 2040, the Council will actively undertake collaborative regeneration and land activation measures, to realise the housing potential of existing vacant and underused building stock. Land activation measures are addressed in detail in Chapter 7 Town Centres and Placemaking. The reuse of existing vacant and derelict buildings as potential homes is supported.</a:t>
            </a:r>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6C2B17CF-18DD-474C-B445-28C0C17796E3}" type="slidenum">
              <a:rPr lang="en-IE" smtClean="0"/>
              <a:t>6</a:t>
            </a:fld>
            <a:endParaRPr lang="en-IE"/>
          </a:p>
        </p:txBody>
      </p:sp>
    </p:spTree>
    <p:extLst>
      <p:ext uri="{BB962C8B-B14F-4D97-AF65-F5344CB8AC3E}">
        <p14:creationId xmlns:p14="http://schemas.microsoft.com/office/powerpoint/2010/main" val="289317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C2B17CF-18DD-474C-B445-28C0C17796E3}" type="slidenum">
              <a:rPr lang="en-IE" smtClean="0"/>
              <a:pPr/>
              <a:t>7</a:t>
            </a:fld>
            <a:endParaRPr lang="en-IE"/>
          </a:p>
        </p:txBody>
      </p:sp>
    </p:spTree>
    <p:extLst>
      <p:ext uri="{BB962C8B-B14F-4D97-AF65-F5344CB8AC3E}">
        <p14:creationId xmlns:p14="http://schemas.microsoft.com/office/powerpoint/2010/main" val="328440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Town profile plans set out a baseline for each town with key socio-economic data such as jobs ratio, transport modes, housing stock etc. In particular, the compact growth area and walking and cycling proximity as indicated, will support low-carbon development patterns including local transport planning and town centre regeneration in line with Chapters 7 and 12. This critical baseline data is important in delivering transformation over the lifetime of the Plan and acting as a measure for change. </a:t>
            </a:r>
          </a:p>
          <a:p>
            <a:r>
              <a:rPr lang="en-IE" dirty="0"/>
              <a:t> </a:t>
            </a:r>
          </a:p>
          <a:p>
            <a:r>
              <a:rPr lang="en-IE" dirty="0"/>
              <a:t>The Council have prepared Draft LAPs in accordance with the Core Strategy, and Sections 4.3 and 4.4. New LAPs will, in collaboration with the local community and stakeholders, identify strategic objectives for each town consistent with the RSES and relevant Section 28 Guidelines, including land zoning, compact growth area, key sustainable mobility priorities, core retail area, settlement consolidation sites, strategic employment sites, architectural heritage, constraints such as flooding and any further relevant key future priorities. </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6C2B17CF-18DD-474C-B445-28C0C17796E3}" type="slidenum">
              <a:rPr lang="en-IE" smtClean="0"/>
              <a:t>10</a:t>
            </a:fld>
            <a:endParaRPr lang="en-IE"/>
          </a:p>
        </p:txBody>
      </p:sp>
    </p:spTree>
    <p:extLst>
      <p:ext uri="{BB962C8B-B14F-4D97-AF65-F5344CB8AC3E}">
        <p14:creationId xmlns:p14="http://schemas.microsoft.com/office/powerpoint/2010/main" val="215643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6C2B17CF-18DD-474C-B445-28C0C17796E3}" type="slidenum">
              <a:rPr lang="en-IE" smtClean="0"/>
              <a:pPr/>
              <a:t>11</a:t>
            </a:fld>
            <a:endParaRPr lang="en-IE"/>
          </a:p>
        </p:txBody>
      </p:sp>
    </p:spTree>
    <p:extLst>
      <p:ext uri="{BB962C8B-B14F-4D97-AF65-F5344CB8AC3E}">
        <p14:creationId xmlns:p14="http://schemas.microsoft.com/office/powerpoint/2010/main" val="222740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962400"/>
            <a:ext cx="7772400" cy="1470025"/>
          </a:xfrm>
        </p:spPr>
        <p:txBody>
          <a:bodyPr/>
          <a:lstStyle/>
          <a:p>
            <a:br>
              <a:rPr lang="en-IE" dirty="0"/>
            </a:br>
            <a:r>
              <a:rPr lang="en-IE" b="1" dirty="0">
                <a:solidFill>
                  <a:schemeClr val="accent1"/>
                </a:solidFill>
              </a:rPr>
              <a:t>November 2023</a:t>
            </a:r>
          </a:p>
        </p:txBody>
      </p:sp>
      <p:pic>
        <p:nvPicPr>
          <p:cNvPr id="4" name="Picture 3" descr="Tipperary County Development Plan 2022 - 2028 - Shaping Our Future"/>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pic>
        <p:nvPicPr>
          <p:cNvPr id="3" name="Picture 2">
            <a:extLst>
              <a:ext uri="{FF2B5EF4-FFF2-40B4-BE49-F238E27FC236}">
                <a16:creationId xmlns:a16="http://schemas.microsoft.com/office/drawing/2014/main" id="{6CBBC1AC-6053-494A-888D-4A19475644F6}"/>
              </a:ext>
            </a:extLst>
          </p:cNvPr>
          <p:cNvPicPr>
            <a:picLocks noChangeAspect="1"/>
          </p:cNvPicPr>
          <p:nvPr/>
        </p:nvPicPr>
        <p:blipFill>
          <a:blip r:embed="rId4"/>
          <a:stretch>
            <a:fillRect/>
          </a:stretch>
        </p:blipFill>
        <p:spPr>
          <a:xfrm>
            <a:off x="1600200" y="0"/>
            <a:ext cx="5625647" cy="685800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5791200" y="152400"/>
            <a:ext cx="3429000" cy="114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pperary County Development Plan 2022 - 2028 - Shaping Our Future">
            <a:extLst>
              <a:ext uri="{FF2B5EF4-FFF2-40B4-BE49-F238E27FC236}">
                <a16:creationId xmlns:a16="http://schemas.microsoft.com/office/drawing/2014/main" id="{751E3D06-1976-43F9-B949-5C6762E2781A}"/>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sp>
        <p:nvSpPr>
          <p:cNvPr id="2" name="Title 1">
            <a:extLst>
              <a:ext uri="{FF2B5EF4-FFF2-40B4-BE49-F238E27FC236}">
                <a16:creationId xmlns:a16="http://schemas.microsoft.com/office/drawing/2014/main" id="{15194D5D-8FEB-4F96-8B0F-5C266121E017}"/>
              </a:ext>
            </a:extLst>
          </p:cNvPr>
          <p:cNvSpPr>
            <a:spLocks noGrp="1"/>
          </p:cNvSpPr>
          <p:nvPr>
            <p:ph type="title"/>
          </p:nvPr>
        </p:nvSpPr>
        <p:spPr>
          <a:xfrm>
            <a:off x="0" y="68327"/>
            <a:ext cx="4419600" cy="994172"/>
          </a:xfrm>
        </p:spPr>
        <p:txBody>
          <a:bodyPr>
            <a:normAutofit/>
          </a:bodyPr>
          <a:lstStyle/>
          <a:p>
            <a:r>
              <a:rPr lang="en-IE" dirty="0">
                <a:solidFill>
                  <a:schemeClr val="accent1"/>
                </a:solidFill>
              </a:rPr>
              <a:t>Town Profile Plans </a:t>
            </a:r>
          </a:p>
        </p:txBody>
      </p:sp>
      <p:sp>
        <p:nvSpPr>
          <p:cNvPr id="3" name="Content Placeholder 2">
            <a:extLst>
              <a:ext uri="{FF2B5EF4-FFF2-40B4-BE49-F238E27FC236}">
                <a16:creationId xmlns:a16="http://schemas.microsoft.com/office/drawing/2014/main" id="{70A71FFE-A8A9-4F0B-ACA1-A15BB2DA728D}"/>
              </a:ext>
            </a:extLst>
          </p:cNvPr>
          <p:cNvSpPr>
            <a:spLocks noGrp="1"/>
          </p:cNvSpPr>
          <p:nvPr>
            <p:ph idx="1"/>
          </p:nvPr>
        </p:nvSpPr>
        <p:spPr>
          <a:xfrm>
            <a:off x="152401" y="1447800"/>
            <a:ext cx="4114800" cy="4445888"/>
          </a:xfrm>
        </p:spPr>
        <p:txBody>
          <a:bodyPr>
            <a:normAutofit fontScale="85000" lnSpcReduction="20000"/>
          </a:bodyPr>
          <a:lstStyle/>
          <a:p>
            <a:r>
              <a:rPr lang="en-IE" dirty="0"/>
              <a:t>Baseline for each town with key socio-economic data such as jobs ratio, transport modes, housing stock etc. In particular, the compact growth area and walking and cycling proximity as indicated, will support low-carbon development patterns including local transport planning and town centre regeneration </a:t>
            </a:r>
          </a:p>
          <a:p>
            <a:endParaRPr lang="en-IE" dirty="0"/>
          </a:p>
          <a:p>
            <a:endParaRPr lang="en-IE" dirty="0"/>
          </a:p>
          <a:p>
            <a:endParaRPr lang="en-IE" b="1" dirty="0"/>
          </a:p>
          <a:p>
            <a:endParaRPr lang="en-IE" b="1" dirty="0"/>
          </a:p>
          <a:p>
            <a:endParaRPr lang="en-IE" dirty="0"/>
          </a:p>
        </p:txBody>
      </p:sp>
      <p:pic>
        <p:nvPicPr>
          <p:cNvPr id="5" name="Picture 4">
            <a:extLst>
              <a:ext uri="{FF2B5EF4-FFF2-40B4-BE49-F238E27FC236}">
                <a16:creationId xmlns:a16="http://schemas.microsoft.com/office/drawing/2014/main" id="{367A0106-2769-4B91-A968-4375D03BF4F9}"/>
              </a:ext>
            </a:extLst>
          </p:cNvPr>
          <p:cNvPicPr>
            <a:picLocks noChangeAspect="1"/>
          </p:cNvPicPr>
          <p:nvPr/>
        </p:nvPicPr>
        <p:blipFill>
          <a:blip r:embed="rId4"/>
          <a:stretch>
            <a:fillRect/>
          </a:stretch>
        </p:blipFill>
        <p:spPr>
          <a:xfrm>
            <a:off x="4419600" y="254699"/>
            <a:ext cx="4612965" cy="6102391"/>
          </a:xfrm>
          <a:prstGeom prst="rect">
            <a:avLst/>
          </a:prstGeom>
        </p:spPr>
      </p:pic>
    </p:spTree>
    <p:extLst>
      <p:ext uri="{BB962C8B-B14F-4D97-AF65-F5344CB8AC3E}">
        <p14:creationId xmlns:p14="http://schemas.microsoft.com/office/powerpoint/2010/main" val="218983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ipperary County Development Plan 2022 - 2028 - Shaping Our Future">
            <a:extLst>
              <a:ext uri="{FF2B5EF4-FFF2-40B4-BE49-F238E27FC236}">
                <a16:creationId xmlns:a16="http://schemas.microsoft.com/office/drawing/2014/main" id="{7D752009-C7B7-47BE-8323-8502C3447F4B}"/>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sp>
        <p:nvSpPr>
          <p:cNvPr id="2" name="Title 1">
            <a:extLst>
              <a:ext uri="{FF2B5EF4-FFF2-40B4-BE49-F238E27FC236}">
                <a16:creationId xmlns:a16="http://schemas.microsoft.com/office/drawing/2014/main" id="{9428327C-8563-469D-9EB5-70C4450BC661}"/>
              </a:ext>
            </a:extLst>
          </p:cNvPr>
          <p:cNvSpPr>
            <a:spLocks noGrp="1"/>
          </p:cNvSpPr>
          <p:nvPr>
            <p:ph type="title"/>
          </p:nvPr>
        </p:nvSpPr>
        <p:spPr>
          <a:xfrm>
            <a:off x="0" y="0"/>
            <a:ext cx="8229600" cy="1143000"/>
          </a:xfrm>
        </p:spPr>
        <p:txBody>
          <a:bodyPr>
            <a:normAutofit/>
          </a:bodyPr>
          <a:lstStyle/>
          <a:p>
            <a:pPr algn="l"/>
            <a:r>
              <a:rPr lang="en-IE" dirty="0">
                <a:solidFill>
                  <a:schemeClr val="accent1"/>
                </a:solidFill>
              </a:rPr>
              <a:t>Regeneration Sites</a:t>
            </a:r>
          </a:p>
        </p:txBody>
      </p:sp>
      <p:sp>
        <p:nvSpPr>
          <p:cNvPr id="5" name="Content Placeholder 2">
            <a:extLst>
              <a:ext uri="{FF2B5EF4-FFF2-40B4-BE49-F238E27FC236}">
                <a16:creationId xmlns:a16="http://schemas.microsoft.com/office/drawing/2014/main" id="{DC727FE7-FB21-44D4-A314-958DA908A108}"/>
              </a:ext>
            </a:extLst>
          </p:cNvPr>
          <p:cNvSpPr>
            <a:spLocks noGrp="1"/>
          </p:cNvSpPr>
          <p:nvPr>
            <p:ph idx="1"/>
          </p:nvPr>
        </p:nvSpPr>
        <p:spPr>
          <a:xfrm>
            <a:off x="152400" y="1447800"/>
            <a:ext cx="4114799" cy="4445888"/>
          </a:xfrm>
        </p:spPr>
        <p:txBody>
          <a:bodyPr>
            <a:normAutofit/>
          </a:bodyPr>
          <a:lstStyle/>
          <a:p>
            <a:r>
              <a:rPr lang="en-IE" dirty="0"/>
              <a:t>14 sites identified</a:t>
            </a:r>
          </a:p>
          <a:p>
            <a:r>
              <a:rPr lang="en-GB" dirty="0"/>
              <a:t>V</a:t>
            </a:r>
            <a:r>
              <a:rPr lang="en-IE" dirty="0" err="1"/>
              <a:t>acant</a:t>
            </a:r>
            <a:r>
              <a:rPr lang="en-IE" dirty="0"/>
              <a:t>/</a:t>
            </a:r>
            <a:r>
              <a:rPr lang="en-IE" dirty="0" err="1"/>
              <a:t>underutalised</a:t>
            </a:r>
            <a:r>
              <a:rPr lang="en-IE" dirty="0"/>
              <a:t>/ brownfield</a:t>
            </a:r>
          </a:p>
          <a:p>
            <a:r>
              <a:rPr lang="en-GB" dirty="0"/>
              <a:t>D</a:t>
            </a:r>
            <a:r>
              <a:rPr lang="en-IE" dirty="0" err="1"/>
              <a:t>evelopment</a:t>
            </a:r>
            <a:r>
              <a:rPr lang="en-IE" dirty="0"/>
              <a:t> Brief</a:t>
            </a:r>
          </a:p>
          <a:p>
            <a:r>
              <a:rPr lang="en-GB" dirty="0"/>
              <a:t>R</a:t>
            </a:r>
            <a:r>
              <a:rPr lang="en-IE" dirty="0" err="1"/>
              <a:t>egeneration</a:t>
            </a:r>
            <a:r>
              <a:rPr lang="en-IE" dirty="0"/>
              <a:t> Zoning</a:t>
            </a:r>
          </a:p>
          <a:p>
            <a:endParaRPr lang="en-IE" dirty="0"/>
          </a:p>
          <a:p>
            <a:endParaRPr lang="en-IE" dirty="0"/>
          </a:p>
          <a:p>
            <a:endParaRPr lang="en-IE" dirty="0"/>
          </a:p>
          <a:p>
            <a:endParaRPr lang="en-IE" b="1" dirty="0"/>
          </a:p>
          <a:p>
            <a:endParaRPr lang="en-IE" b="1" dirty="0"/>
          </a:p>
          <a:p>
            <a:endParaRPr lang="en-IE" dirty="0"/>
          </a:p>
        </p:txBody>
      </p:sp>
      <p:pic>
        <p:nvPicPr>
          <p:cNvPr id="3" name="Picture 2">
            <a:extLst>
              <a:ext uri="{FF2B5EF4-FFF2-40B4-BE49-F238E27FC236}">
                <a16:creationId xmlns:a16="http://schemas.microsoft.com/office/drawing/2014/main" id="{B2361207-1C3E-4991-8244-E2435323DA62}"/>
              </a:ext>
            </a:extLst>
          </p:cNvPr>
          <p:cNvPicPr>
            <a:picLocks noChangeAspect="1"/>
          </p:cNvPicPr>
          <p:nvPr/>
        </p:nvPicPr>
        <p:blipFill>
          <a:blip r:embed="rId4"/>
          <a:stretch>
            <a:fillRect/>
          </a:stretch>
        </p:blipFill>
        <p:spPr>
          <a:xfrm>
            <a:off x="4234872" y="1143000"/>
            <a:ext cx="4821345" cy="3454400"/>
          </a:xfrm>
          <a:prstGeom prst="rect">
            <a:avLst/>
          </a:prstGeom>
        </p:spPr>
      </p:pic>
    </p:spTree>
    <p:extLst>
      <p:ext uri="{BB962C8B-B14F-4D97-AF65-F5344CB8AC3E}">
        <p14:creationId xmlns:p14="http://schemas.microsoft.com/office/powerpoint/2010/main" val="263188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pperary County Development Plan 2022 - 2028 - Shaping Our Future">
            <a:extLst>
              <a:ext uri="{FF2B5EF4-FFF2-40B4-BE49-F238E27FC236}">
                <a16:creationId xmlns:a16="http://schemas.microsoft.com/office/drawing/2014/main" id="{5BC590EB-774A-450D-95FD-31D8017CFC29}"/>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pic>
        <p:nvPicPr>
          <p:cNvPr id="4" name="Picture 3">
            <a:extLst>
              <a:ext uri="{FF2B5EF4-FFF2-40B4-BE49-F238E27FC236}">
                <a16:creationId xmlns:a16="http://schemas.microsoft.com/office/drawing/2014/main" id="{B95CCB47-91A2-48CA-B177-259318DECA4C}"/>
              </a:ext>
            </a:extLst>
          </p:cNvPr>
          <p:cNvPicPr>
            <a:picLocks noChangeAspect="1"/>
          </p:cNvPicPr>
          <p:nvPr/>
        </p:nvPicPr>
        <p:blipFill>
          <a:blip r:embed="rId4"/>
          <a:stretch>
            <a:fillRect/>
          </a:stretch>
        </p:blipFill>
        <p:spPr>
          <a:xfrm>
            <a:off x="3981556" y="3288894"/>
            <a:ext cx="2560320" cy="3200400"/>
          </a:xfrm>
          <a:prstGeom prst="rect">
            <a:avLst/>
          </a:prstGeom>
        </p:spPr>
      </p:pic>
      <p:sp>
        <p:nvSpPr>
          <p:cNvPr id="2" name="Title 1">
            <a:extLst>
              <a:ext uri="{FF2B5EF4-FFF2-40B4-BE49-F238E27FC236}">
                <a16:creationId xmlns:a16="http://schemas.microsoft.com/office/drawing/2014/main" id="{59466297-FA6D-4F3A-86EE-E6EBEB47E38E}"/>
              </a:ext>
            </a:extLst>
          </p:cNvPr>
          <p:cNvSpPr>
            <a:spLocks noGrp="1"/>
          </p:cNvSpPr>
          <p:nvPr>
            <p:ph type="title"/>
          </p:nvPr>
        </p:nvSpPr>
        <p:spPr/>
        <p:txBody>
          <a:bodyPr>
            <a:normAutofit fontScale="90000"/>
          </a:bodyPr>
          <a:lstStyle/>
          <a:p>
            <a:r>
              <a:rPr lang="en-IE" dirty="0">
                <a:solidFill>
                  <a:schemeClr val="accent1"/>
                </a:solidFill>
              </a:rPr>
              <a:t>Adaptive Re-Use of Town Centre Properties</a:t>
            </a:r>
          </a:p>
        </p:txBody>
      </p:sp>
      <p:sp>
        <p:nvSpPr>
          <p:cNvPr id="3" name="Content Placeholder 2">
            <a:extLst>
              <a:ext uri="{FF2B5EF4-FFF2-40B4-BE49-F238E27FC236}">
                <a16:creationId xmlns:a16="http://schemas.microsoft.com/office/drawing/2014/main" id="{1C4B4392-E1C4-4FAD-A335-42A86B7BD067}"/>
              </a:ext>
            </a:extLst>
          </p:cNvPr>
          <p:cNvSpPr>
            <a:spLocks noGrp="1"/>
          </p:cNvSpPr>
          <p:nvPr>
            <p:ph idx="1"/>
          </p:nvPr>
        </p:nvSpPr>
        <p:spPr/>
        <p:txBody>
          <a:bodyPr/>
          <a:lstStyle/>
          <a:p>
            <a:r>
              <a:rPr lang="en-IE" dirty="0"/>
              <a:t>Design approaches</a:t>
            </a:r>
          </a:p>
          <a:p>
            <a:r>
              <a:rPr lang="en-IE" dirty="0"/>
              <a:t>ACAs &amp; Historic Character</a:t>
            </a:r>
          </a:p>
          <a:p>
            <a:r>
              <a:rPr lang="en-IE" dirty="0"/>
              <a:t>Built Heritage Incentives</a:t>
            </a:r>
          </a:p>
          <a:p>
            <a:r>
              <a:rPr lang="en-IE" dirty="0"/>
              <a:t>Diversity of Uses </a:t>
            </a:r>
          </a:p>
          <a:p>
            <a:endParaRPr lang="en-IE" dirty="0"/>
          </a:p>
          <a:p>
            <a:endParaRPr lang="en-IE" dirty="0"/>
          </a:p>
        </p:txBody>
      </p:sp>
      <p:pic>
        <p:nvPicPr>
          <p:cNvPr id="5" name="Picture 4">
            <a:extLst>
              <a:ext uri="{FF2B5EF4-FFF2-40B4-BE49-F238E27FC236}">
                <a16:creationId xmlns:a16="http://schemas.microsoft.com/office/drawing/2014/main" id="{ECC27331-2AAC-474E-ADB1-29E1EFF421B7}"/>
              </a:ext>
            </a:extLst>
          </p:cNvPr>
          <p:cNvPicPr>
            <a:picLocks noChangeAspect="1"/>
          </p:cNvPicPr>
          <p:nvPr/>
        </p:nvPicPr>
        <p:blipFill>
          <a:blip r:embed="rId5"/>
          <a:stretch>
            <a:fillRect/>
          </a:stretch>
        </p:blipFill>
        <p:spPr>
          <a:xfrm>
            <a:off x="313919" y="3832999"/>
            <a:ext cx="2319802" cy="3019425"/>
          </a:xfrm>
          <a:prstGeom prst="rect">
            <a:avLst/>
          </a:prstGeom>
        </p:spPr>
      </p:pic>
      <p:pic>
        <p:nvPicPr>
          <p:cNvPr id="7" name="Picture 6">
            <a:extLst>
              <a:ext uri="{FF2B5EF4-FFF2-40B4-BE49-F238E27FC236}">
                <a16:creationId xmlns:a16="http://schemas.microsoft.com/office/drawing/2014/main" id="{6C8A4A5D-933F-41B1-BABD-3747840F0D55}"/>
              </a:ext>
            </a:extLst>
          </p:cNvPr>
          <p:cNvPicPr>
            <a:picLocks noChangeAspect="1"/>
          </p:cNvPicPr>
          <p:nvPr/>
        </p:nvPicPr>
        <p:blipFill>
          <a:blip r:embed="rId6"/>
          <a:stretch>
            <a:fillRect/>
          </a:stretch>
        </p:blipFill>
        <p:spPr>
          <a:xfrm>
            <a:off x="7010400" y="846138"/>
            <a:ext cx="2037989" cy="5410200"/>
          </a:xfrm>
          <a:prstGeom prst="rect">
            <a:avLst/>
          </a:prstGeom>
        </p:spPr>
      </p:pic>
    </p:spTree>
    <p:extLst>
      <p:ext uri="{BB962C8B-B14F-4D97-AF65-F5344CB8AC3E}">
        <p14:creationId xmlns:p14="http://schemas.microsoft.com/office/powerpoint/2010/main" val="135147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pperary County Development Plan 2022 - 2028 - Shaping Our Future">
            <a:extLst>
              <a:ext uri="{FF2B5EF4-FFF2-40B4-BE49-F238E27FC236}">
                <a16:creationId xmlns:a16="http://schemas.microsoft.com/office/drawing/2014/main" id="{5BC590EB-774A-450D-95FD-31D8017CFC29}"/>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sp>
        <p:nvSpPr>
          <p:cNvPr id="2" name="Title 1">
            <a:extLst>
              <a:ext uri="{FF2B5EF4-FFF2-40B4-BE49-F238E27FC236}">
                <a16:creationId xmlns:a16="http://schemas.microsoft.com/office/drawing/2014/main" id="{59466297-FA6D-4F3A-86EE-E6EBEB47E38E}"/>
              </a:ext>
            </a:extLst>
          </p:cNvPr>
          <p:cNvSpPr>
            <a:spLocks noGrp="1"/>
          </p:cNvSpPr>
          <p:nvPr>
            <p:ph type="title"/>
          </p:nvPr>
        </p:nvSpPr>
        <p:spPr/>
        <p:txBody>
          <a:bodyPr>
            <a:normAutofit/>
          </a:bodyPr>
          <a:lstStyle/>
          <a:p>
            <a:r>
              <a:rPr lang="en-IE" dirty="0">
                <a:solidFill>
                  <a:schemeClr val="accent1"/>
                </a:solidFill>
              </a:rPr>
              <a:t>Town Centre First Policy </a:t>
            </a:r>
          </a:p>
        </p:txBody>
      </p:sp>
      <p:sp>
        <p:nvSpPr>
          <p:cNvPr id="3" name="Content Placeholder 2">
            <a:extLst>
              <a:ext uri="{FF2B5EF4-FFF2-40B4-BE49-F238E27FC236}">
                <a16:creationId xmlns:a16="http://schemas.microsoft.com/office/drawing/2014/main" id="{1C4B4392-E1C4-4FAD-A335-42A86B7BD067}"/>
              </a:ext>
            </a:extLst>
          </p:cNvPr>
          <p:cNvSpPr>
            <a:spLocks noGrp="1"/>
          </p:cNvSpPr>
          <p:nvPr>
            <p:ph idx="1"/>
          </p:nvPr>
        </p:nvSpPr>
        <p:spPr>
          <a:xfrm>
            <a:off x="457200" y="1600200"/>
            <a:ext cx="5334000" cy="4525963"/>
          </a:xfrm>
        </p:spPr>
        <p:txBody>
          <a:bodyPr>
            <a:normAutofit fontScale="92500" lnSpcReduction="20000"/>
          </a:bodyPr>
          <a:lstStyle/>
          <a:p>
            <a:r>
              <a:rPr lang="en-IE" dirty="0"/>
              <a:t>Town Regeneration Officer 	Town Centre First Plan</a:t>
            </a:r>
          </a:p>
          <a:p>
            <a:r>
              <a:rPr lang="en-US" dirty="0"/>
              <a:t>Department of Rural and Community Affair’s - “Our Rural Future”, Ireland’s Rural Development Policy 2021-2025</a:t>
            </a:r>
            <a:endParaRPr lang="en-IE" dirty="0"/>
          </a:p>
          <a:p>
            <a:r>
              <a:rPr lang="en-IE" dirty="0"/>
              <a:t>ACAs &amp; Historic Character</a:t>
            </a:r>
          </a:p>
          <a:p>
            <a:r>
              <a:rPr lang="en-IE" dirty="0"/>
              <a:t>Built Heritage Incentives</a:t>
            </a:r>
          </a:p>
          <a:p>
            <a:r>
              <a:rPr lang="en-IE" dirty="0"/>
              <a:t>Diversity of Uses </a:t>
            </a:r>
          </a:p>
          <a:p>
            <a:endParaRPr lang="en-IE" dirty="0"/>
          </a:p>
          <a:p>
            <a:endParaRPr lang="en-IE" dirty="0"/>
          </a:p>
        </p:txBody>
      </p:sp>
      <p:pic>
        <p:nvPicPr>
          <p:cNvPr id="10" name="Picture 9">
            <a:extLst>
              <a:ext uri="{FF2B5EF4-FFF2-40B4-BE49-F238E27FC236}">
                <a16:creationId xmlns:a16="http://schemas.microsoft.com/office/drawing/2014/main" id="{98678879-200C-4090-8F72-E925659E13E5}"/>
              </a:ext>
            </a:extLst>
          </p:cNvPr>
          <p:cNvPicPr>
            <a:picLocks noChangeAspect="1"/>
          </p:cNvPicPr>
          <p:nvPr/>
        </p:nvPicPr>
        <p:blipFill>
          <a:blip r:embed="rId4"/>
          <a:stretch>
            <a:fillRect/>
          </a:stretch>
        </p:blipFill>
        <p:spPr>
          <a:xfrm>
            <a:off x="5801353" y="1394619"/>
            <a:ext cx="2885447" cy="4038600"/>
          </a:xfrm>
          <a:prstGeom prst="rect">
            <a:avLst/>
          </a:prstGeom>
        </p:spPr>
      </p:pic>
    </p:spTree>
    <p:extLst>
      <p:ext uri="{BB962C8B-B14F-4D97-AF65-F5344CB8AC3E}">
        <p14:creationId xmlns:p14="http://schemas.microsoft.com/office/powerpoint/2010/main" val="214392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pperary County Development Plan 2022 - 2028 - Shaping Our Future">
            <a:extLst>
              <a:ext uri="{FF2B5EF4-FFF2-40B4-BE49-F238E27FC236}">
                <a16:creationId xmlns:a16="http://schemas.microsoft.com/office/drawing/2014/main" id="{194DA206-890D-4D47-83DD-31755DF719BA}"/>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sp>
        <p:nvSpPr>
          <p:cNvPr id="2" name="Title 1">
            <a:extLst>
              <a:ext uri="{FF2B5EF4-FFF2-40B4-BE49-F238E27FC236}">
                <a16:creationId xmlns:a16="http://schemas.microsoft.com/office/drawing/2014/main" id="{C88F3E99-EB5E-4AF0-B457-C222C5676849}"/>
              </a:ext>
            </a:extLst>
          </p:cNvPr>
          <p:cNvSpPr>
            <a:spLocks noGrp="1"/>
          </p:cNvSpPr>
          <p:nvPr>
            <p:ph type="title"/>
          </p:nvPr>
        </p:nvSpPr>
        <p:spPr>
          <a:xfrm>
            <a:off x="457200" y="0"/>
            <a:ext cx="8229600" cy="1143000"/>
          </a:xfrm>
        </p:spPr>
        <p:txBody>
          <a:bodyPr/>
          <a:lstStyle/>
          <a:p>
            <a:r>
              <a:rPr lang="en-IE" dirty="0">
                <a:solidFill>
                  <a:schemeClr val="accent1"/>
                </a:solidFill>
              </a:rPr>
              <a:t>Retail Development </a:t>
            </a:r>
          </a:p>
        </p:txBody>
      </p:sp>
      <p:sp>
        <p:nvSpPr>
          <p:cNvPr id="3" name="Content Placeholder 2">
            <a:extLst>
              <a:ext uri="{FF2B5EF4-FFF2-40B4-BE49-F238E27FC236}">
                <a16:creationId xmlns:a16="http://schemas.microsoft.com/office/drawing/2014/main" id="{6D62DFF1-F502-4F67-A194-6F5A8CBD11AD}"/>
              </a:ext>
            </a:extLst>
          </p:cNvPr>
          <p:cNvSpPr>
            <a:spLocks noGrp="1"/>
          </p:cNvSpPr>
          <p:nvPr>
            <p:ph idx="1"/>
          </p:nvPr>
        </p:nvSpPr>
        <p:spPr/>
        <p:txBody>
          <a:bodyPr/>
          <a:lstStyle/>
          <a:p>
            <a:r>
              <a:rPr lang="en-IE" dirty="0"/>
              <a:t>County Retail Hierarchy</a:t>
            </a:r>
          </a:p>
          <a:p>
            <a:r>
              <a:rPr lang="en-IE" dirty="0"/>
              <a:t>Re-use and uptake of vacant properties</a:t>
            </a:r>
          </a:p>
          <a:p>
            <a:r>
              <a:rPr lang="en-IE" dirty="0"/>
              <a:t>Rural Diversifications/tourism/artisan craft units </a:t>
            </a:r>
          </a:p>
          <a:p>
            <a:endParaRPr lang="en-IE" dirty="0"/>
          </a:p>
        </p:txBody>
      </p:sp>
      <p:pic>
        <p:nvPicPr>
          <p:cNvPr id="6" name="Picture 5">
            <a:extLst>
              <a:ext uri="{FF2B5EF4-FFF2-40B4-BE49-F238E27FC236}">
                <a16:creationId xmlns:a16="http://schemas.microsoft.com/office/drawing/2014/main" id="{3F53FDA9-D465-472B-A01C-52BDF05CCE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924513"/>
            <a:ext cx="1631655" cy="2438400"/>
          </a:xfrm>
          <a:prstGeom prst="rect">
            <a:avLst/>
          </a:prstGeom>
        </p:spPr>
      </p:pic>
      <p:pic>
        <p:nvPicPr>
          <p:cNvPr id="8" name="Picture 7">
            <a:extLst>
              <a:ext uri="{FF2B5EF4-FFF2-40B4-BE49-F238E27FC236}">
                <a16:creationId xmlns:a16="http://schemas.microsoft.com/office/drawing/2014/main" id="{15C3DEB9-6F7D-4DE8-8C52-DAEE3DEC89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837161"/>
            <a:ext cx="3086100" cy="2049170"/>
          </a:xfrm>
          <a:prstGeom prst="rect">
            <a:avLst/>
          </a:prstGeom>
        </p:spPr>
      </p:pic>
      <p:pic>
        <p:nvPicPr>
          <p:cNvPr id="9" name="Picture 8">
            <a:extLst>
              <a:ext uri="{FF2B5EF4-FFF2-40B4-BE49-F238E27FC236}">
                <a16:creationId xmlns:a16="http://schemas.microsoft.com/office/drawing/2014/main" id="{49D4B7DC-9BA4-4395-8736-62D815BBD6FB}"/>
              </a:ext>
            </a:extLst>
          </p:cNvPr>
          <p:cNvPicPr>
            <a:picLocks noChangeAspect="1"/>
          </p:cNvPicPr>
          <p:nvPr/>
        </p:nvPicPr>
        <p:blipFill>
          <a:blip r:embed="rId6"/>
          <a:stretch>
            <a:fillRect/>
          </a:stretch>
        </p:blipFill>
        <p:spPr>
          <a:xfrm>
            <a:off x="6676027" y="3929963"/>
            <a:ext cx="1533525" cy="1543050"/>
          </a:xfrm>
          <a:prstGeom prst="rect">
            <a:avLst/>
          </a:prstGeom>
        </p:spPr>
      </p:pic>
    </p:spTree>
    <p:extLst>
      <p:ext uri="{BB962C8B-B14F-4D97-AF65-F5344CB8AC3E}">
        <p14:creationId xmlns:p14="http://schemas.microsoft.com/office/powerpoint/2010/main" val="185389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pperary County Development Plan 2022 - 2028 - Shaping Our Future">
            <a:extLst>
              <a:ext uri="{FF2B5EF4-FFF2-40B4-BE49-F238E27FC236}">
                <a16:creationId xmlns:a16="http://schemas.microsoft.com/office/drawing/2014/main" id="{3A030422-A019-4876-85F4-A08EA4A9B7F4}"/>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sp>
        <p:nvSpPr>
          <p:cNvPr id="2" name="Title 1"/>
          <p:cNvSpPr>
            <a:spLocks noGrp="1"/>
          </p:cNvSpPr>
          <p:nvPr>
            <p:ph type="title"/>
          </p:nvPr>
        </p:nvSpPr>
        <p:spPr>
          <a:xfrm>
            <a:off x="0" y="0"/>
            <a:ext cx="6248400" cy="1143000"/>
          </a:xfrm>
        </p:spPr>
        <p:txBody>
          <a:bodyPr>
            <a:normAutofit/>
          </a:bodyPr>
          <a:lstStyle/>
          <a:p>
            <a:pPr algn="l"/>
            <a:r>
              <a:rPr lang="en-IE" dirty="0">
                <a:solidFill>
                  <a:schemeClr val="accent1"/>
                </a:solidFill>
              </a:rPr>
              <a:t>Planning Regulations</a:t>
            </a:r>
          </a:p>
        </p:txBody>
      </p:sp>
      <p:sp>
        <p:nvSpPr>
          <p:cNvPr id="6" name="Content Placeholder 5">
            <a:extLst>
              <a:ext uri="{FF2B5EF4-FFF2-40B4-BE49-F238E27FC236}">
                <a16:creationId xmlns:a16="http://schemas.microsoft.com/office/drawing/2014/main" id="{ECCF942E-32D9-442E-A00B-D29F2D8D1AB1}"/>
              </a:ext>
            </a:extLst>
          </p:cNvPr>
          <p:cNvSpPr>
            <a:spLocks noGrp="1"/>
          </p:cNvSpPr>
          <p:nvPr>
            <p:ph idx="1"/>
          </p:nvPr>
        </p:nvSpPr>
        <p:spPr>
          <a:xfrm>
            <a:off x="304800" y="1219200"/>
            <a:ext cx="5964309" cy="4525963"/>
          </a:xfrm>
        </p:spPr>
        <p:txBody>
          <a:bodyPr>
            <a:normAutofit fontScale="92500" lnSpcReduction="20000"/>
          </a:bodyPr>
          <a:lstStyle/>
          <a:p>
            <a:r>
              <a:rPr lang="en-GB" dirty="0"/>
              <a:t>Article 10 (6)(a)</a:t>
            </a:r>
          </a:p>
          <a:p>
            <a:pPr lvl="1"/>
            <a:r>
              <a:rPr lang="en-GB" dirty="0"/>
              <a:t>Conversion of a commercial building under use classes 1 (</a:t>
            </a:r>
            <a:r>
              <a:rPr lang="en-IE" dirty="0"/>
              <a:t>shops)</a:t>
            </a:r>
            <a:r>
              <a:rPr lang="en-GB" dirty="0"/>
              <a:t>, 2 (</a:t>
            </a:r>
            <a:r>
              <a:rPr lang="en-IE" dirty="0"/>
              <a:t>financial and professional services)</a:t>
            </a:r>
            <a:r>
              <a:rPr lang="en-GB" dirty="0"/>
              <a:t>, 3 (</a:t>
            </a:r>
            <a:r>
              <a:rPr lang="en-IE" dirty="0"/>
              <a:t>offices) </a:t>
            </a:r>
            <a:r>
              <a:rPr lang="en-GB" dirty="0"/>
              <a:t>and 6 (</a:t>
            </a:r>
            <a:r>
              <a:rPr lang="en-IE" dirty="0"/>
              <a:t>guesthouses)</a:t>
            </a:r>
            <a:r>
              <a:rPr lang="en-GB" dirty="0"/>
              <a:t> to residential use is exempted development under certain conditions</a:t>
            </a:r>
          </a:p>
          <a:p>
            <a:pPr lvl="1"/>
            <a:r>
              <a:rPr lang="en-GB" dirty="0"/>
              <a:t>Max 9 units, Department guidelines, Protected Structure (S.57), Vacant 2 years, 2 week notice, DP/LAP Objectives</a:t>
            </a:r>
          </a:p>
          <a:p>
            <a:pPr lvl="1"/>
            <a:endParaRPr lang="en-IE" dirty="0"/>
          </a:p>
        </p:txBody>
      </p:sp>
      <p:pic>
        <p:nvPicPr>
          <p:cNvPr id="10" name="Picture 9">
            <a:extLst>
              <a:ext uri="{FF2B5EF4-FFF2-40B4-BE49-F238E27FC236}">
                <a16:creationId xmlns:a16="http://schemas.microsoft.com/office/drawing/2014/main" id="{99628628-D2A6-4DD6-8906-EFCDCB478846}"/>
              </a:ext>
            </a:extLst>
          </p:cNvPr>
          <p:cNvPicPr>
            <a:picLocks noChangeAspect="1"/>
          </p:cNvPicPr>
          <p:nvPr/>
        </p:nvPicPr>
        <p:blipFill>
          <a:blip r:embed="rId4"/>
          <a:stretch>
            <a:fillRect/>
          </a:stretch>
        </p:blipFill>
        <p:spPr>
          <a:xfrm>
            <a:off x="6497709" y="1295400"/>
            <a:ext cx="2493891" cy="3962400"/>
          </a:xfrm>
          <a:prstGeom prst="rect">
            <a:avLst/>
          </a:prstGeom>
        </p:spPr>
      </p:pic>
    </p:spTree>
    <p:extLst>
      <p:ext uri="{BB962C8B-B14F-4D97-AF65-F5344CB8AC3E}">
        <p14:creationId xmlns:p14="http://schemas.microsoft.com/office/powerpoint/2010/main" val="342773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pperary County Development Plan 2022 - 2028 - Shaping Our Future">
            <a:extLst>
              <a:ext uri="{FF2B5EF4-FFF2-40B4-BE49-F238E27FC236}">
                <a16:creationId xmlns:a16="http://schemas.microsoft.com/office/drawing/2014/main" id="{3A030422-A019-4876-85F4-A08EA4A9B7F4}"/>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sp>
        <p:nvSpPr>
          <p:cNvPr id="2" name="Title 1"/>
          <p:cNvSpPr>
            <a:spLocks noGrp="1"/>
          </p:cNvSpPr>
          <p:nvPr>
            <p:ph type="title"/>
          </p:nvPr>
        </p:nvSpPr>
        <p:spPr>
          <a:xfrm>
            <a:off x="1219200" y="76200"/>
            <a:ext cx="6248400" cy="685800"/>
          </a:xfrm>
        </p:spPr>
        <p:txBody>
          <a:bodyPr>
            <a:normAutofit fontScale="90000"/>
          </a:bodyPr>
          <a:lstStyle/>
          <a:p>
            <a:r>
              <a:rPr lang="en-IE" dirty="0">
                <a:solidFill>
                  <a:schemeClr val="accent1"/>
                </a:solidFill>
              </a:rPr>
              <a:t>Derelict Sites</a:t>
            </a:r>
          </a:p>
        </p:txBody>
      </p:sp>
      <p:pic>
        <p:nvPicPr>
          <p:cNvPr id="49" name="Content Placeholder 48">
            <a:extLst>
              <a:ext uri="{FF2B5EF4-FFF2-40B4-BE49-F238E27FC236}">
                <a16:creationId xmlns:a16="http://schemas.microsoft.com/office/drawing/2014/main" id="{C0AD4BC6-A3C4-4CD9-9C0A-E733BE01E4BF}"/>
              </a:ext>
            </a:extLst>
          </p:cNvPr>
          <p:cNvPicPr>
            <a:picLocks noGrp="1" noChangeAspect="1"/>
          </p:cNvPicPr>
          <p:nvPr>
            <p:ph idx="1"/>
          </p:nvPr>
        </p:nvPicPr>
        <p:blipFill>
          <a:blip r:embed="rId4"/>
          <a:stretch>
            <a:fillRect/>
          </a:stretch>
        </p:blipFill>
        <p:spPr>
          <a:xfrm>
            <a:off x="470537" y="762000"/>
            <a:ext cx="8063863" cy="4830763"/>
          </a:xfrm>
          <a:prstGeom prst="rect">
            <a:avLst/>
          </a:prstGeom>
        </p:spPr>
      </p:pic>
    </p:spTree>
    <p:extLst>
      <p:ext uri="{BB962C8B-B14F-4D97-AF65-F5344CB8AC3E}">
        <p14:creationId xmlns:p14="http://schemas.microsoft.com/office/powerpoint/2010/main" val="2355736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pperary County Development Plan 2022 - 2028 - Shaping Our Future">
            <a:extLst>
              <a:ext uri="{FF2B5EF4-FFF2-40B4-BE49-F238E27FC236}">
                <a16:creationId xmlns:a16="http://schemas.microsoft.com/office/drawing/2014/main" id="{3A030422-A019-4876-85F4-A08EA4A9B7F4}"/>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sp>
        <p:nvSpPr>
          <p:cNvPr id="2" name="Title 1"/>
          <p:cNvSpPr>
            <a:spLocks noGrp="1"/>
          </p:cNvSpPr>
          <p:nvPr>
            <p:ph type="title"/>
          </p:nvPr>
        </p:nvSpPr>
        <p:spPr>
          <a:xfrm>
            <a:off x="228600" y="228600"/>
            <a:ext cx="8839200" cy="1143000"/>
          </a:xfrm>
        </p:spPr>
        <p:txBody>
          <a:bodyPr>
            <a:noAutofit/>
          </a:bodyPr>
          <a:lstStyle/>
          <a:p>
            <a:pPr algn="l"/>
            <a:r>
              <a:rPr lang="en-IE" sz="4000" dirty="0">
                <a:solidFill>
                  <a:schemeClr val="accent1"/>
                </a:solidFill>
              </a:rPr>
              <a:t>Regeneration projects and Grant Assistance </a:t>
            </a:r>
          </a:p>
        </p:txBody>
      </p:sp>
      <p:sp>
        <p:nvSpPr>
          <p:cNvPr id="6" name="Content Placeholder 5">
            <a:extLst>
              <a:ext uri="{FF2B5EF4-FFF2-40B4-BE49-F238E27FC236}">
                <a16:creationId xmlns:a16="http://schemas.microsoft.com/office/drawing/2014/main" id="{ECCF942E-32D9-442E-A00B-D29F2D8D1AB1}"/>
              </a:ext>
            </a:extLst>
          </p:cNvPr>
          <p:cNvSpPr>
            <a:spLocks noGrp="1"/>
          </p:cNvSpPr>
          <p:nvPr>
            <p:ph idx="1"/>
          </p:nvPr>
        </p:nvSpPr>
        <p:spPr>
          <a:xfrm>
            <a:off x="457200" y="2015995"/>
            <a:ext cx="5964309" cy="2708405"/>
          </a:xfrm>
        </p:spPr>
        <p:txBody>
          <a:bodyPr>
            <a:normAutofit/>
          </a:bodyPr>
          <a:lstStyle/>
          <a:p>
            <a:r>
              <a:rPr lang="en-GB" dirty="0"/>
              <a:t>URDF &amp; RRDF</a:t>
            </a:r>
          </a:p>
          <a:p>
            <a:r>
              <a:rPr lang="en-GB" dirty="0"/>
              <a:t>Built Heritage Investment Scheme</a:t>
            </a:r>
          </a:p>
          <a:p>
            <a:r>
              <a:rPr lang="en-GB" dirty="0"/>
              <a:t>Historic Structures Fund</a:t>
            </a:r>
          </a:p>
          <a:p>
            <a:pPr lvl="1"/>
            <a:endParaRPr lang="en-IE" dirty="0"/>
          </a:p>
        </p:txBody>
      </p:sp>
      <p:pic>
        <p:nvPicPr>
          <p:cNvPr id="9" name="Picture 2" descr="Z:\Thurles Municipal District\PROJECT IRELAND 2040\LOGOS\Wide Green Background.png">
            <a:extLst>
              <a:ext uri="{FF2B5EF4-FFF2-40B4-BE49-F238E27FC236}">
                <a16:creationId xmlns:a16="http://schemas.microsoft.com/office/drawing/2014/main" id="{32A2D2F9-B402-4A3D-9349-35D8E1595205}"/>
              </a:ext>
            </a:extLst>
          </p:cNvPr>
          <p:cNvPicPr>
            <a:picLocks noChangeAspect="1" noChangeArrowheads="1"/>
          </p:cNvPicPr>
          <p:nvPr/>
        </p:nvPicPr>
        <p:blipFill>
          <a:blip r:embed="rId4" cstate="print">
            <a:lum bright="41000"/>
          </a:blip>
          <a:srcRect/>
          <a:stretch>
            <a:fillRect/>
          </a:stretch>
        </p:blipFill>
        <p:spPr bwMode="auto">
          <a:xfrm>
            <a:off x="6172200" y="821924"/>
            <a:ext cx="2895600" cy="1016541"/>
          </a:xfrm>
          <a:prstGeom prst="rect">
            <a:avLst/>
          </a:prstGeom>
          <a:noFill/>
        </p:spPr>
      </p:pic>
      <p:pic>
        <p:nvPicPr>
          <p:cNvPr id="3" name="Picture 2">
            <a:extLst>
              <a:ext uri="{FF2B5EF4-FFF2-40B4-BE49-F238E27FC236}">
                <a16:creationId xmlns:a16="http://schemas.microsoft.com/office/drawing/2014/main" id="{F0D0F1DC-4FCD-4D31-8BA9-35C9FFE98DFF}"/>
              </a:ext>
            </a:extLst>
          </p:cNvPr>
          <p:cNvPicPr>
            <a:picLocks noChangeAspect="1"/>
          </p:cNvPicPr>
          <p:nvPr/>
        </p:nvPicPr>
        <p:blipFill>
          <a:blip r:embed="rId5"/>
          <a:stretch>
            <a:fillRect/>
          </a:stretch>
        </p:blipFill>
        <p:spPr>
          <a:xfrm>
            <a:off x="6086012" y="4144977"/>
            <a:ext cx="2981788" cy="2708405"/>
          </a:xfrm>
          <a:prstGeom prst="rect">
            <a:avLst/>
          </a:prstGeom>
        </p:spPr>
      </p:pic>
      <p:pic>
        <p:nvPicPr>
          <p:cNvPr id="4" name="Picture 3">
            <a:extLst>
              <a:ext uri="{FF2B5EF4-FFF2-40B4-BE49-F238E27FC236}">
                <a16:creationId xmlns:a16="http://schemas.microsoft.com/office/drawing/2014/main" id="{A73A26D5-AF20-4C7A-B453-F735D1FD73F2}"/>
              </a:ext>
            </a:extLst>
          </p:cNvPr>
          <p:cNvPicPr>
            <a:picLocks noChangeAspect="1"/>
          </p:cNvPicPr>
          <p:nvPr/>
        </p:nvPicPr>
        <p:blipFill>
          <a:blip r:embed="rId6"/>
          <a:stretch>
            <a:fillRect/>
          </a:stretch>
        </p:blipFill>
        <p:spPr>
          <a:xfrm>
            <a:off x="5373320" y="2057400"/>
            <a:ext cx="3770680" cy="2504935"/>
          </a:xfrm>
          <a:prstGeom prst="rect">
            <a:avLst/>
          </a:prstGeom>
        </p:spPr>
      </p:pic>
    </p:spTree>
    <p:extLst>
      <p:ext uri="{BB962C8B-B14F-4D97-AF65-F5344CB8AC3E}">
        <p14:creationId xmlns:p14="http://schemas.microsoft.com/office/powerpoint/2010/main" val="25072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E49812-4B99-4FA4-9165-C5BB26C96A7C}"/>
              </a:ext>
            </a:extLst>
          </p:cNvPr>
          <p:cNvSpPr>
            <a:spLocks noGrp="1"/>
          </p:cNvSpPr>
          <p:nvPr>
            <p:ph idx="1"/>
          </p:nvPr>
        </p:nvSpPr>
        <p:spPr/>
        <p:txBody>
          <a:bodyPr/>
          <a:lstStyle/>
          <a:p>
            <a:endParaRPr lang="en-IE" dirty="0"/>
          </a:p>
          <a:p>
            <a:pPr marL="0" indent="0">
              <a:buNone/>
            </a:pPr>
            <a:endParaRPr lang="en-IE" dirty="0"/>
          </a:p>
          <a:p>
            <a:pPr marL="0" indent="0">
              <a:buNone/>
            </a:pPr>
            <a:endParaRPr lang="en-IE" dirty="0"/>
          </a:p>
          <a:p>
            <a:pPr marL="0" indent="0">
              <a:buNone/>
            </a:pPr>
            <a:r>
              <a:rPr lang="en-IE" dirty="0"/>
              <a:t>		</a:t>
            </a:r>
            <a:r>
              <a:rPr lang="en-IE" b="1" dirty="0">
                <a:latin typeface="Arial" panose="020B0604020202020204" pitchFamily="34" charset="0"/>
                <a:cs typeface="Arial" panose="020B0604020202020204" pitchFamily="34" charset="0"/>
              </a:rPr>
              <a:t>	Thank You</a:t>
            </a:r>
          </a:p>
        </p:txBody>
      </p:sp>
      <p:pic>
        <p:nvPicPr>
          <p:cNvPr id="4" name="Picture 3" descr="Tipperary County Development Plan 2022 - 2028 - Shaping Our Future">
            <a:extLst>
              <a:ext uri="{FF2B5EF4-FFF2-40B4-BE49-F238E27FC236}">
                <a16:creationId xmlns:a16="http://schemas.microsoft.com/office/drawing/2014/main" id="{A217D555-96FE-4C16-9B1B-E3C83FE7E73E}"/>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sp>
        <p:nvSpPr>
          <p:cNvPr id="6" name="Title 5">
            <a:extLst>
              <a:ext uri="{FF2B5EF4-FFF2-40B4-BE49-F238E27FC236}">
                <a16:creationId xmlns:a16="http://schemas.microsoft.com/office/drawing/2014/main" id="{9537228A-78D2-45B7-9D70-AA59AED460F9}"/>
              </a:ext>
            </a:extLst>
          </p:cNvPr>
          <p:cNvSpPr>
            <a:spLocks noGrp="1"/>
          </p:cNvSpPr>
          <p:nvPr>
            <p:ph type="title"/>
          </p:nvPr>
        </p:nvSpPr>
        <p:spPr/>
        <p:txBody>
          <a:bodyPr/>
          <a:lstStyle/>
          <a:p>
            <a:endParaRPr lang="en-IE"/>
          </a:p>
        </p:txBody>
      </p:sp>
    </p:spTree>
    <p:extLst>
      <p:ext uri="{BB962C8B-B14F-4D97-AF65-F5344CB8AC3E}">
        <p14:creationId xmlns:p14="http://schemas.microsoft.com/office/powerpoint/2010/main" val="94187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6D33-AE0A-4886-A3D0-63C19B30BD22}"/>
              </a:ext>
            </a:extLst>
          </p:cNvPr>
          <p:cNvSpPr>
            <a:spLocks noGrp="1"/>
          </p:cNvSpPr>
          <p:nvPr>
            <p:ph type="title"/>
          </p:nvPr>
        </p:nvSpPr>
        <p:spPr>
          <a:xfrm>
            <a:off x="457200" y="304800"/>
            <a:ext cx="6096000" cy="1143000"/>
          </a:xfrm>
        </p:spPr>
        <p:txBody>
          <a:bodyPr>
            <a:normAutofit fontScale="90000"/>
          </a:bodyPr>
          <a:lstStyle/>
          <a:p>
            <a:r>
              <a:rPr lang="en-IE" b="1" dirty="0">
                <a:solidFill>
                  <a:schemeClr val="accent1"/>
                </a:solidFill>
              </a:rPr>
              <a:t>Policy: What has changed? </a:t>
            </a:r>
          </a:p>
        </p:txBody>
      </p:sp>
      <p:pic>
        <p:nvPicPr>
          <p:cNvPr id="4" name="Picture 3" descr="TipperaryCC.Logo.RGB.png">
            <a:extLst>
              <a:ext uri="{FF2B5EF4-FFF2-40B4-BE49-F238E27FC236}">
                <a16:creationId xmlns:a16="http://schemas.microsoft.com/office/drawing/2014/main" id="{C9C64902-32CA-4731-9C10-064911E723DF}"/>
              </a:ext>
            </a:extLst>
          </p:cNvPr>
          <p:cNvPicPr>
            <a:picLocks noChangeAspect="1"/>
          </p:cNvPicPr>
          <p:nvPr/>
        </p:nvPicPr>
        <p:blipFill>
          <a:blip r:embed="rId3" cstate="print"/>
          <a:stretch>
            <a:fillRect/>
          </a:stretch>
        </p:blipFill>
        <p:spPr>
          <a:xfrm>
            <a:off x="6172200" y="0"/>
            <a:ext cx="2751261" cy="990600"/>
          </a:xfrm>
          <a:prstGeom prst="rect">
            <a:avLst/>
          </a:prstGeom>
        </p:spPr>
      </p:pic>
      <p:pic>
        <p:nvPicPr>
          <p:cNvPr id="5" name="Picture 1">
            <a:extLst>
              <a:ext uri="{FF2B5EF4-FFF2-40B4-BE49-F238E27FC236}">
                <a16:creationId xmlns:a16="http://schemas.microsoft.com/office/drawing/2014/main" id="{F730F7F9-2A25-49DB-AF11-1690F0076847}"/>
              </a:ext>
            </a:extLst>
          </p:cNvPr>
          <p:cNvPicPr>
            <a:picLocks noGrp="1" noChangeAspect="1" noChangeArrowheads="1"/>
          </p:cNvPicPr>
          <p:nvPr>
            <p:ph idx="1"/>
          </p:nvPr>
        </p:nvPicPr>
        <p:blipFill>
          <a:blip r:embed="rId4" cstate="print"/>
          <a:srcRect/>
          <a:stretch>
            <a:fillRect/>
          </a:stretch>
        </p:blipFill>
        <p:spPr bwMode="auto">
          <a:xfrm>
            <a:off x="115793" y="1305048"/>
            <a:ext cx="1774853" cy="2518878"/>
          </a:xfrm>
          <a:prstGeom prst="rect">
            <a:avLst/>
          </a:prstGeom>
          <a:noFill/>
          <a:ln w="9525">
            <a:noFill/>
            <a:miter lim="800000"/>
            <a:headEnd/>
            <a:tailEnd/>
          </a:ln>
        </p:spPr>
      </p:pic>
      <p:pic>
        <p:nvPicPr>
          <p:cNvPr id="6" name="Picture 3">
            <a:extLst>
              <a:ext uri="{FF2B5EF4-FFF2-40B4-BE49-F238E27FC236}">
                <a16:creationId xmlns:a16="http://schemas.microsoft.com/office/drawing/2014/main" id="{EE4288E3-AAF8-4023-96B1-350446FB1D66}"/>
              </a:ext>
            </a:extLst>
          </p:cNvPr>
          <p:cNvPicPr>
            <a:picLocks noChangeAspect="1" noChangeArrowheads="1"/>
          </p:cNvPicPr>
          <p:nvPr/>
        </p:nvPicPr>
        <p:blipFill>
          <a:blip r:embed="rId5" cstate="print"/>
          <a:srcRect/>
          <a:stretch>
            <a:fillRect/>
          </a:stretch>
        </p:blipFill>
        <p:spPr bwMode="auto">
          <a:xfrm>
            <a:off x="774522" y="2286000"/>
            <a:ext cx="2232248" cy="2923452"/>
          </a:xfrm>
          <a:prstGeom prst="rect">
            <a:avLst/>
          </a:prstGeom>
          <a:noFill/>
          <a:ln w="9525">
            <a:noFill/>
            <a:miter lim="800000"/>
            <a:headEnd/>
            <a:tailEnd/>
          </a:ln>
        </p:spPr>
      </p:pic>
      <p:pic>
        <p:nvPicPr>
          <p:cNvPr id="7" name="Picture 2">
            <a:extLst>
              <a:ext uri="{FF2B5EF4-FFF2-40B4-BE49-F238E27FC236}">
                <a16:creationId xmlns:a16="http://schemas.microsoft.com/office/drawing/2014/main" id="{EB3221CC-D322-445E-9D49-1152486D55DF}"/>
              </a:ext>
            </a:extLst>
          </p:cNvPr>
          <p:cNvPicPr>
            <a:picLocks noChangeAspect="1" noChangeArrowheads="1"/>
          </p:cNvPicPr>
          <p:nvPr/>
        </p:nvPicPr>
        <p:blipFill>
          <a:blip r:embed="rId6" cstate="print"/>
          <a:srcRect/>
          <a:stretch>
            <a:fillRect/>
          </a:stretch>
        </p:blipFill>
        <p:spPr bwMode="auto">
          <a:xfrm>
            <a:off x="1676400" y="3257970"/>
            <a:ext cx="2377144" cy="2808312"/>
          </a:xfrm>
          <a:prstGeom prst="rect">
            <a:avLst/>
          </a:prstGeom>
          <a:noFill/>
          <a:ln w="9525">
            <a:noFill/>
            <a:miter lim="800000"/>
            <a:headEnd/>
            <a:tailEnd/>
          </a:ln>
        </p:spPr>
      </p:pic>
      <p:sp>
        <p:nvSpPr>
          <p:cNvPr id="8" name="TextBox 7">
            <a:extLst>
              <a:ext uri="{FF2B5EF4-FFF2-40B4-BE49-F238E27FC236}">
                <a16:creationId xmlns:a16="http://schemas.microsoft.com/office/drawing/2014/main" id="{6B9A5FC0-6155-4448-B702-9223F580FAFC}"/>
              </a:ext>
            </a:extLst>
          </p:cNvPr>
          <p:cNvSpPr txBox="1"/>
          <p:nvPr/>
        </p:nvSpPr>
        <p:spPr>
          <a:xfrm>
            <a:off x="4572000" y="1506752"/>
            <a:ext cx="4267200" cy="2031325"/>
          </a:xfrm>
          <a:prstGeom prst="rect">
            <a:avLst/>
          </a:prstGeom>
          <a:noFill/>
        </p:spPr>
        <p:txBody>
          <a:bodyPr wrap="square" rtlCol="0">
            <a:spAutoFit/>
          </a:bodyPr>
          <a:lstStyle/>
          <a:p>
            <a:pPr algn="just"/>
            <a:r>
              <a:rPr lang="en-GB" b="1" i="1" dirty="0"/>
              <a:t>Objective of the RSES </a:t>
            </a:r>
            <a:r>
              <a:rPr lang="en-GB" i="1" dirty="0"/>
              <a:t>.....to provide a long-term strategic planning and </a:t>
            </a:r>
            <a:r>
              <a:rPr lang="en-GB" b="1" i="1" dirty="0">
                <a:solidFill>
                  <a:srgbClr val="FF0000"/>
                </a:solidFill>
              </a:rPr>
              <a:t>economic framework</a:t>
            </a:r>
            <a:r>
              <a:rPr lang="en-GB" i="1" dirty="0"/>
              <a:t> for the development of the region for which the strategies are prepared which shall be consistent with the National Spatial Strategy and the </a:t>
            </a:r>
            <a:r>
              <a:rPr lang="en-GB" b="1" i="1" dirty="0">
                <a:solidFill>
                  <a:srgbClr val="FF0000"/>
                </a:solidFill>
              </a:rPr>
              <a:t>economic policies or objectives of the Government</a:t>
            </a:r>
            <a:r>
              <a:rPr lang="en-US" b="1" i="1" dirty="0">
                <a:solidFill>
                  <a:srgbClr val="FF0000"/>
                </a:solidFill>
              </a:rPr>
              <a:t>.</a:t>
            </a:r>
          </a:p>
        </p:txBody>
      </p:sp>
      <p:pic>
        <p:nvPicPr>
          <p:cNvPr id="9" name="Picture 2">
            <a:extLst>
              <a:ext uri="{FF2B5EF4-FFF2-40B4-BE49-F238E27FC236}">
                <a16:creationId xmlns:a16="http://schemas.microsoft.com/office/drawing/2014/main" id="{F2565D1B-CABC-4D97-B6FE-9D013DB8FC90}"/>
              </a:ext>
            </a:extLst>
          </p:cNvPr>
          <p:cNvPicPr>
            <a:picLocks noChangeAspect="1" noChangeArrowheads="1"/>
          </p:cNvPicPr>
          <p:nvPr/>
        </p:nvPicPr>
        <p:blipFill>
          <a:blip r:embed="rId7" cstate="print"/>
          <a:stretch>
            <a:fillRect/>
          </a:stretch>
        </p:blipFill>
        <p:spPr bwMode="auto">
          <a:xfrm>
            <a:off x="4477497" y="3823926"/>
            <a:ext cx="4456206" cy="2357554"/>
          </a:xfrm>
          <a:prstGeom prst="rect">
            <a:avLst/>
          </a:prstGeom>
          <a:noFill/>
          <a:ln w="9525">
            <a:noFill/>
            <a:miter lim="800000"/>
            <a:headEnd/>
            <a:tailEnd/>
          </a:ln>
        </p:spPr>
      </p:pic>
    </p:spTree>
    <p:extLst>
      <p:ext uri="{BB962C8B-B14F-4D97-AF65-F5344CB8AC3E}">
        <p14:creationId xmlns:p14="http://schemas.microsoft.com/office/powerpoint/2010/main" val="62757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solidFill>
                  <a:schemeClr val="accent1"/>
                </a:solidFill>
              </a:rPr>
              <a:t>Our Settlement Strategy &amp; Economic Strategy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993622"/>
              </p:ext>
            </p:extLst>
          </p:nvPr>
        </p:nvGraphicFramePr>
        <p:xfrm>
          <a:off x="6435436" y="811533"/>
          <a:ext cx="2743200" cy="246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cstate="print"/>
          <a:srcRect/>
          <a:stretch>
            <a:fillRect/>
          </a:stretch>
        </p:blipFill>
        <p:spPr bwMode="auto">
          <a:xfrm>
            <a:off x="381000" y="1447800"/>
            <a:ext cx="5566317" cy="2966847"/>
          </a:xfrm>
          <a:prstGeom prst="rect">
            <a:avLst/>
          </a:prstGeom>
          <a:noFill/>
          <a:ln w="9525">
            <a:noFill/>
            <a:miter lim="800000"/>
            <a:headEnd/>
            <a:tailEnd/>
          </a:ln>
        </p:spPr>
      </p:pic>
      <p:pic>
        <p:nvPicPr>
          <p:cNvPr id="4099" name="Picture 3"/>
          <p:cNvPicPr>
            <a:picLocks noChangeAspect="1" noChangeArrowheads="1"/>
          </p:cNvPicPr>
          <p:nvPr/>
        </p:nvPicPr>
        <p:blipFill>
          <a:blip r:embed="rId9" cstate="print"/>
          <a:srcRect/>
          <a:stretch>
            <a:fillRect/>
          </a:stretch>
        </p:blipFill>
        <p:spPr bwMode="auto">
          <a:xfrm>
            <a:off x="6407727" y="4957009"/>
            <a:ext cx="1796142" cy="1143000"/>
          </a:xfrm>
          <a:prstGeom prst="rect">
            <a:avLst/>
          </a:prstGeom>
          <a:noFill/>
          <a:ln w="9525">
            <a:noFill/>
            <a:miter lim="800000"/>
            <a:headEnd/>
            <a:tailEnd/>
          </a:ln>
        </p:spPr>
      </p:pic>
      <p:pic>
        <p:nvPicPr>
          <p:cNvPr id="4100" name="Picture 4"/>
          <p:cNvPicPr>
            <a:picLocks noChangeAspect="1" noChangeArrowheads="1"/>
          </p:cNvPicPr>
          <p:nvPr/>
        </p:nvPicPr>
        <p:blipFill>
          <a:blip r:embed="rId10" cstate="print"/>
          <a:srcRect/>
          <a:stretch>
            <a:fillRect/>
          </a:stretch>
        </p:blipFill>
        <p:spPr bwMode="auto">
          <a:xfrm>
            <a:off x="144840" y="5178338"/>
            <a:ext cx="1971676" cy="921671"/>
          </a:xfrm>
          <a:prstGeom prst="rect">
            <a:avLst/>
          </a:prstGeom>
          <a:noFill/>
          <a:ln w="9525">
            <a:noFill/>
            <a:miter lim="800000"/>
            <a:headEnd/>
            <a:tailEnd/>
          </a:ln>
        </p:spPr>
      </p:pic>
      <p:sp>
        <p:nvSpPr>
          <p:cNvPr id="8" name="Content Placeholder 2">
            <a:extLst>
              <a:ext uri="{FF2B5EF4-FFF2-40B4-BE49-F238E27FC236}">
                <a16:creationId xmlns:a16="http://schemas.microsoft.com/office/drawing/2014/main" id="{8FF18EBD-C1F8-4CFC-9CCB-B773AB887007}"/>
              </a:ext>
            </a:extLst>
          </p:cNvPr>
          <p:cNvSpPr txBox="1">
            <a:spLocks/>
          </p:cNvSpPr>
          <p:nvPr/>
        </p:nvSpPr>
        <p:spPr>
          <a:xfrm>
            <a:off x="6538089" y="2876550"/>
            <a:ext cx="2537893" cy="1703067"/>
          </a:xfrm>
          <a:prstGeom prst="rect">
            <a:avLst/>
          </a:prstGeom>
        </p:spPr>
        <p:txBody>
          <a:bodyPr vert="horz" lIns="91440" tIns="45720" rIns="91440" bIns="45720" rtlCol="0">
            <a:normAutofit fontScale="2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8000" b="1" i="1" u="none" strike="noStrike" kern="1200" cap="none" spc="0" normalizeH="0" baseline="0" noProof="0" dirty="0">
                <a:ln>
                  <a:noFill/>
                </a:ln>
                <a:solidFill>
                  <a:schemeClr val="tx2">
                    <a:lumMod val="75000"/>
                  </a:schemeClr>
                </a:solidFill>
                <a:effectLst/>
                <a:uLnTx/>
                <a:uFillTx/>
                <a:latin typeface="+mn-lt"/>
                <a:ea typeface="+mn-ea"/>
                <a:cs typeface="+mn-cs"/>
              </a:rPr>
              <a:t>“The creation of attractive places to live and work…can provide a completive edge to Irish Towns and cities when it comes to attracting FDI”</a:t>
            </a:r>
          </a:p>
        </p:txBody>
      </p:sp>
      <p:pic>
        <p:nvPicPr>
          <p:cNvPr id="3" name="Picture 2">
            <a:extLst>
              <a:ext uri="{FF2B5EF4-FFF2-40B4-BE49-F238E27FC236}">
                <a16:creationId xmlns:a16="http://schemas.microsoft.com/office/drawing/2014/main" id="{8B246C66-7D20-47B0-BEA5-366C8AE4BCF3}"/>
              </a:ext>
            </a:extLst>
          </p:cNvPr>
          <p:cNvPicPr>
            <a:picLocks noChangeAspect="1"/>
          </p:cNvPicPr>
          <p:nvPr/>
        </p:nvPicPr>
        <p:blipFill>
          <a:blip r:embed="rId11"/>
          <a:stretch>
            <a:fillRect/>
          </a:stretch>
        </p:blipFill>
        <p:spPr>
          <a:xfrm>
            <a:off x="2030117" y="5219575"/>
            <a:ext cx="2226053" cy="887361"/>
          </a:xfrm>
          <a:prstGeom prst="rect">
            <a:avLst/>
          </a:prstGeom>
        </p:spPr>
      </p:pic>
      <p:pic>
        <p:nvPicPr>
          <p:cNvPr id="5" name="Picture 4">
            <a:extLst>
              <a:ext uri="{FF2B5EF4-FFF2-40B4-BE49-F238E27FC236}">
                <a16:creationId xmlns:a16="http://schemas.microsoft.com/office/drawing/2014/main" id="{C3D57876-C1DA-4402-BE2E-AB859261262B}"/>
              </a:ext>
            </a:extLst>
          </p:cNvPr>
          <p:cNvPicPr>
            <a:picLocks noChangeAspect="1"/>
          </p:cNvPicPr>
          <p:nvPr/>
        </p:nvPicPr>
        <p:blipFill>
          <a:blip r:embed="rId12"/>
          <a:stretch>
            <a:fillRect/>
          </a:stretch>
        </p:blipFill>
        <p:spPr>
          <a:xfrm>
            <a:off x="4435109" y="5235739"/>
            <a:ext cx="1704433" cy="7822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4D5D-8FEB-4F96-8B0F-5C266121E017}"/>
              </a:ext>
            </a:extLst>
          </p:cNvPr>
          <p:cNvSpPr>
            <a:spLocks noGrp="1"/>
          </p:cNvSpPr>
          <p:nvPr>
            <p:ph type="title"/>
          </p:nvPr>
        </p:nvSpPr>
        <p:spPr>
          <a:xfrm>
            <a:off x="67959" y="64166"/>
            <a:ext cx="7261674" cy="994172"/>
          </a:xfrm>
        </p:spPr>
        <p:txBody>
          <a:bodyPr>
            <a:normAutofit/>
          </a:bodyPr>
          <a:lstStyle/>
          <a:p>
            <a:r>
              <a:rPr lang="en-IE" dirty="0">
                <a:solidFill>
                  <a:schemeClr val="accent1"/>
                </a:solidFill>
              </a:rPr>
              <a:t>Policy Framework</a:t>
            </a:r>
          </a:p>
        </p:txBody>
      </p:sp>
      <p:sp>
        <p:nvSpPr>
          <p:cNvPr id="3" name="Content Placeholder 2">
            <a:extLst>
              <a:ext uri="{FF2B5EF4-FFF2-40B4-BE49-F238E27FC236}">
                <a16:creationId xmlns:a16="http://schemas.microsoft.com/office/drawing/2014/main" id="{70A71FFE-A8A9-4F0B-ACA1-A15BB2DA728D}"/>
              </a:ext>
            </a:extLst>
          </p:cNvPr>
          <p:cNvSpPr>
            <a:spLocks noGrp="1"/>
          </p:cNvSpPr>
          <p:nvPr>
            <p:ph idx="1"/>
          </p:nvPr>
        </p:nvSpPr>
        <p:spPr>
          <a:xfrm>
            <a:off x="152400" y="1661638"/>
            <a:ext cx="5268242" cy="3887866"/>
          </a:xfrm>
        </p:spPr>
        <p:txBody>
          <a:bodyPr>
            <a:normAutofit/>
          </a:bodyPr>
          <a:lstStyle/>
          <a:p>
            <a:r>
              <a:rPr lang="en-IE" dirty="0"/>
              <a:t>Tipperary CDP sets out framework</a:t>
            </a:r>
          </a:p>
          <a:p>
            <a:r>
              <a:rPr lang="en-IE" dirty="0"/>
              <a:t>TDPs and LAPs</a:t>
            </a:r>
          </a:p>
          <a:p>
            <a:r>
              <a:rPr lang="en-IE" dirty="0"/>
              <a:t>Settlement Hierarchy</a:t>
            </a:r>
          </a:p>
          <a:p>
            <a:endParaRPr lang="en-IE" dirty="0"/>
          </a:p>
          <a:p>
            <a:endParaRPr lang="en-IE" dirty="0"/>
          </a:p>
          <a:p>
            <a:endParaRPr lang="en-IE" dirty="0"/>
          </a:p>
          <a:p>
            <a:endParaRPr lang="en-IE" b="1" dirty="0"/>
          </a:p>
          <a:p>
            <a:endParaRPr lang="en-IE" b="1" dirty="0"/>
          </a:p>
          <a:p>
            <a:endParaRPr lang="en-IE" dirty="0"/>
          </a:p>
        </p:txBody>
      </p:sp>
      <p:pic>
        <p:nvPicPr>
          <p:cNvPr id="7" name="Picture 6" descr="Tipperary County Development Plan 2022 - 2028 - Shaping Our Future">
            <a:extLst>
              <a:ext uri="{FF2B5EF4-FFF2-40B4-BE49-F238E27FC236}">
                <a16:creationId xmlns:a16="http://schemas.microsoft.com/office/drawing/2014/main" id="{9093D6C3-002C-4D7A-8734-AAC32EF0B5ED}"/>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pic>
        <p:nvPicPr>
          <p:cNvPr id="5" name="Picture 4">
            <a:extLst>
              <a:ext uri="{FF2B5EF4-FFF2-40B4-BE49-F238E27FC236}">
                <a16:creationId xmlns:a16="http://schemas.microsoft.com/office/drawing/2014/main" id="{C97FD7E7-E61D-48D0-9862-B935CDE5B1EC}"/>
              </a:ext>
            </a:extLst>
          </p:cNvPr>
          <p:cNvPicPr>
            <a:picLocks noChangeAspect="1"/>
          </p:cNvPicPr>
          <p:nvPr/>
        </p:nvPicPr>
        <p:blipFill>
          <a:blip r:embed="rId4"/>
          <a:stretch>
            <a:fillRect/>
          </a:stretch>
        </p:blipFill>
        <p:spPr>
          <a:xfrm>
            <a:off x="6537191" y="54046"/>
            <a:ext cx="2606809" cy="1848041"/>
          </a:xfrm>
          <a:prstGeom prst="rect">
            <a:avLst/>
          </a:prstGeom>
        </p:spPr>
      </p:pic>
      <p:pic>
        <p:nvPicPr>
          <p:cNvPr id="6" name="Picture 5">
            <a:extLst>
              <a:ext uri="{FF2B5EF4-FFF2-40B4-BE49-F238E27FC236}">
                <a16:creationId xmlns:a16="http://schemas.microsoft.com/office/drawing/2014/main" id="{A67E11BE-3E65-423D-A569-FAA678C7381E}"/>
              </a:ext>
            </a:extLst>
          </p:cNvPr>
          <p:cNvPicPr>
            <a:picLocks noChangeAspect="1"/>
          </p:cNvPicPr>
          <p:nvPr/>
        </p:nvPicPr>
        <p:blipFill>
          <a:blip r:embed="rId5"/>
          <a:stretch>
            <a:fillRect/>
          </a:stretch>
        </p:blipFill>
        <p:spPr>
          <a:xfrm>
            <a:off x="4877868" y="1308496"/>
            <a:ext cx="1390348" cy="1978118"/>
          </a:xfrm>
          <a:prstGeom prst="rect">
            <a:avLst/>
          </a:prstGeom>
        </p:spPr>
      </p:pic>
      <p:pic>
        <p:nvPicPr>
          <p:cNvPr id="8" name="Picture 7">
            <a:extLst>
              <a:ext uri="{FF2B5EF4-FFF2-40B4-BE49-F238E27FC236}">
                <a16:creationId xmlns:a16="http://schemas.microsoft.com/office/drawing/2014/main" id="{46168180-19E9-4D01-88F6-2991F9AD83F2}"/>
              </a:ext>
            </a:extLst>
          </p:cNvPr>
          <p:cNvPicPr>
            <a:picLocks noChangeAspect="1"/>
          </p:cNvPicPr>
          <p:nvPr/>
        </p:nvPicPr>
        <p:blipFill>
          <a:blip r:embed="rId6"/>
          <a:stretch>
            <a:fillRect/>
          </a:stretch>
        </p:blipFill>
        <p:spPr>
          <a:xfrm>
            <a:off x="6537191" y="3772158"/>
            <a:ext cx="2574989" cy="1922458"/>
          </a:xfrm>
          <a:prstGeom prst="rect">
            <a:avLst/>
          </a:prstGeom>
        </p:spPr>
      </p:pic>
      <p:pic>
        <p:nvPicPr>
          <p:cNvPr id="9" name="Picture 8">
            <a:extLst>
              <a:ext uri="{FF2B5EF4-FFF2-40B4-BE49-F238E27FC236}">
                <a16:creationId xmlns:a16="http://schemas.microsoft.com/office/drawing/2014/main" id="{45F40D48-7395-440D-8C1B-3A0AB67839F8}"/>
              </a:ext>
            </a:extLst>
          </p:cNvPr>
          <p:cNvPicPr>
            <a:picLocks noChangeAspect="1"/>
          </p:cNvPicPr>
          <p:nvPr/>
        </p:nvPicPr>
        <p:blipFill>
          <a:blip r:embed="rId7"/>
          <a:stretch>
            <a:fillRect/>
          </a:stretch>
        </p:blipFill>
        <p:spPr>
          <a:xfrm>
            <a:off x="6537191" y="1920224"/>
            <a:ext cx="2509503" cy="1770757"/>
          </a:xfrm>
          <a:prstGeom prst="rect">
            <a:avLst/>
          </a:prstGeom>
        </p:spPr>
      </p:pic>
      <p:pic>
        <p:nvPicPr>
          <p:cNvPr id="12" name="Picture 11">
            <a:extLst>
              <a:ext uri="{FF2B5EF4-FFF2-40B4-BE49-F238E27FC236}">
                <a16:creationId xmlns:a16="http://schemas.microsoft.com/office/drawing/2014/main" id="{0ADBAAC8-8061-4CFC-8EEB-84D97D7297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5142" y="3663781"/>
            <a:ext cx="1775799" cy="1556865"/>
          </a:xfrm>
          <a:prstGeom prst="rect">
            <a:avLst/>
          </a:prstGeom>
        </p:spPr>
      </p:pic>
    </p:spTree>
    <p:extLst>
      <p:ext uri="{BB962C8B-B14F-4D97-AF65-F5344CB8AC3E}">
        <p14:creationId xmlns:p14="http://schemas.microsoft.com/office/powerpoint/2010/main" val="115413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pperary County Development Plan 2022 - 2028 - Shaping Our Future">
            <a:extLst>
              <a:ext uri="{FF2B5EF4-FFF2-40B4-BE49-F238E27FC236}">
                <a16:creationId xmlns:a16="http://schemas.microsoft.com/office/drawing/2014/main" id="{751E3D06-1976-43F9-B949-5C6762E2781A}"/>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pic>
        <p:nvPicPr>
          <p:cNvPr id="6" name="Picture 5">
            <a:extLst>
              <a:ext uri="{FF2B5EF4-FFF2-40B4-BE49-F238E27FC236}">
                <a16:creationId xmlns:a16="http://schemas.microsoft.com/office/drawing/2014/main" id="{EEDE592B-56BE-47F4-BAFD-50B089DA6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76200"/>
            <a:ext cx="3132681" cy="3132681"/>
          </a:xfrm>
          <a:prstGeom prst="rect">
            <a:avLst/>
          </a:prstGeom>
        </p:spPr>
      </p:pic>
      <p:sp>
        <p:nvSpPr>
          <p:cNvPr id="2" name="Title 1">
            <a:extLst>
              <a:ext uri="{FF2B5EF4-FFF2-40B4-BE49-F238E27FC236}">
                <a16:creationId xmlns:a16="http://schemas.microsoft.com/office/drawing/2014/main" id="{15194D5D-8FEB-4F96-8B0F-5C266121E017}"/>
              </a:ext>
            </a:extLst>
          </p:cNvPr>
          <p:cNvSpPr>
            <a:spLocks noGrp="1"/>
          </p:cNvSpPr>
          <p:nvPr>
            <p:ph type="title"/>
          </p:nvPr>
        </p:nvSpPr>
        <p:spPr>
          <a:xfrm>
            <a:off x="358326" y="304800"/>
            <a:ext cx="4902374" cy="994172"/>
          </a:xfrm>
        </p:spPr>
        <p:txBody>
          <a:bodyPr>
            <a:normAutofit fontScale="90000"/>
          </a:bodyPr>
          <a:lstStyle/>
          <a:p>
            <a:r>
              <a:rPr lang="en-IE" dirty="0">
                <a:solidFill>
                  <a:schemeClr val="accent1"/>
                </a:solidFill>
              </a:rPr>
              <a:t>Our Town Regeneration Strategy </a:t>
            </a:r>
          </a:p>
        </p:txBody>
      </p:sp>
      <p:sp>
        <p:nvSpPr>
          <p:cNvPr id="3" name="Content Placeholder 2">
            <a:extLst>
              <a:ext uri="{FF2B5EF4-FFF2-40B4-BE49-F238E27FC236}">
                <a16:creationId xmlns:a16="http://schemas.microsoft.com/office/drawing/2014/main" id="{70A71FFE-A8A9-4F0B-ACA1-A15BB2DA728D}"/>
              </a:ext>
            </a:extLst>
          </p:cNvPr>
          <p:cNvSpPr>
            <a:spLocks noGrp="1"/>
          </p:cNvSpPr>
          <p:nvPr>
            <p:ph idx="1"/>
          </p:nvPr>
        </p:nvSpPr>
        <p:spPr>
          <a:xfrm>
            <a:off x="152400" y="1447800"/>
            <a:ext cx="4809183" cy="4445888"/>
          </a:xfrm>
        </p:spPr>
        <p:txBody>
          <a:bodyPr>
            <a:normAutofit/>
          </a:bodyPr>
          <a:lstStyle/>
          <a:p>
            <a:r>
              <a:rPr lang="en-IE" dirty="0"/>
              <a:t>Settlement Strategy and Compact Development – ‘Town-Centre First’</a:t>
            </a:r>
          </a:p>
          <a:p>
            <a:r>
              <a:rPr lang="en-IE" dirty="0"/>
              <a:t>Local Town Regeneration Teams</a:t>
            </a:r>
          </a:p>
          <a:p>
            <a:endParaRPr lang="en-IE" dirty="0"/>
          </a:p>
          <a:p>
            <a:endParaRPr lang="en-IE" dirty="0"/>
          </a:p>
          <a:p>
            <a:endParaRPr lang="en-IE" dirty="0"/>
          </a:p>
          <a:p>
            <a:endParaRPr lang="en-IE" b="1" dirty="0"/>
          </a:p>
          <a:p>
            <a:endParaRPr lang="en-IE" b="1" dirty="0"/>
          </a:p>
          <a:p>
            <a:endParaRPr lang="en-IE" dirty="0"/>
          </a:p>
        </p:txBody>
      </p:sp>
      <p:pic>
        <p:nvPicPr>
          <p:cNvPr id="9" name="Picture 8">
            <a:extLst>
              <a:ext uri="{FF2B5EF4-FFF2-40B4-BE49-F238E27FC236}">
                <a16:creationId xmlns:a16="http://schemas.microsoft.com/office/drawing/2014/main" id="{FCD8A171-8CE2-4FA2-AAE8-777F445EC8E8}"/>
              </a:ext>
            </a:extLst>
          </p:cNvPr>
          <p:cNvPicPr/>
          <p:nvPr/>
        </p:nvPicPr>
        <p:blipFill rotWithShape="1">
          <a:blip r:embed="rId5" cstate="print">
            <a:extLst>
              <a:ext uri="{28A0092B-C50C-407E-A947-70E740481C1C}">
                <a14:useLocalDpi xmlns:a14="http://schemas.microsoft.com/office/drawing/2010/main" val="0"/>
              </a:ext>
            </a:extLst>
          </a:blip>
          <a:srcRect l="67146" t="22043" r="12680" b="17814"/>
          <a:stretch/>
        </p:blipFill>
        <p:spPr bwMode="auto">
          <a:xfrm>
            <a:off x="5512717" y="3276600"/>
            <a:ext cx="3190240" cy="29146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213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pperary County Development Plan 2022 - 2028 - Shaping Our Future">
            <a:extLst>
              <a:ext uri="{FF2B5EF4-FFF2-40B4-BE49-F238E27FC236}">
                <a16:creationId xmlns:a16="http://schemas.microsoft.com/office/drawing/2014/main" id="{751E3D06-1976-43F9-B949-5C6762E2781A}"/>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pic>
        <p:nvPicPr>
          <p:cNvPr id="4" name="Picture 3">
            <a:extLst>
              <a:ext uri="{FF2B5EF4-FFF2-40B4-BE49-F238E27FC236}">
                <a16:creationId xmlns:a16="http://schemas.microsoft.com/office/drawing/2014/main" id="{7BCEA3AB-C7B5-484E-8CBD-B43E39A65469}"/>
              </a:ext>
            </a:extLst>
          </p:cNvPr>
          <p:cNvPicPr>
            <a:picLocks noChangeAspect="1"/>
          </p:cNvPicPr>
          <p:nvPr/>
        </p:nvPicPr>
        <p:blipFill>
          <a:blip r:embed="rId4"/>
          <a:stretch>
            <a:fillRect/>
          </a:stretch>
        </p:blipFill>
        <p:spPr>
          <a:xfrm>
            <a:off x="6400800" y="713561"/>
            <a:ext cx="2286000" cy="3230480"/>
          </a:xfrm>
          <a:prstGeom prst="rect">
            <a:avLst/>
          </a:prstGeom>
        </p:spPr>
      </p:pic>
      <p:sp>
        <p:nvSpPr>
          <p:cNvPr id="2" name="Title 1">
            <a:extLst>
              <a:ext uri="{FF2B5EF4-FFF2-40B4-BE49-F238E27FC236}">
                <a16:creationId xmlns:a16="http://schemas.microsoft.com/office/drawing/2014/main" id="{15194D5D-8FEB-4F96-8B0F-5C266121E017}"/>
              </a:ext>
            </a:extLst>
          </p:cNvPr>
          <p:cNvSpPr>
            <a:spLocks noGrp="1"/>
          </p:cNvSpPr>
          <p:nvPr>
            <p:ph type="title"/>
          </p:nvPr>
        </p:nvSpPr>
        <p:spPr>
          <a:xfrm>
            <a:off x="358326" y="304800"/>
            <a:ext cx="4902374" cy="994172"/>
          </a:xfrm>
        </p:spPr>
        <p:txBody>
          <a:bodyPr>
            <a:normAutofit fontScale="90000"/>
          </a:bodyPr>
          <a:lstStyle/>
          <a:p>
            <a:r>
              <a:rPr lang="en-IE" dirty="0">
                <a:solidFill>
                  <a:schemeClr val="accent1"/>
                </a:solidFill>
              </a:rPr>
              <a:t>Our Town Regeneration Strategy </a:t>
            </a:r>
          </a:p>
        </p:txBody>
      </p:sp>
      <p:sp>
        <p:nvSpPr>
          <p:cNvPr id="3" name="Content Placeholder 2">
            <a:extLst>
              <a:ext uri="{FF2B5EF4-FFF2-40B4-BE49-F238E27FC236}">
                <a16:creationId xmlns:a16="http://schemas.microsoft.com/office/drawing/2014/main" id="{70A71FFE-A8A9-4F0B-ACA1-A15BB2DA728D}"/>
              </a:ext>
            </a:extLst>
          </p:cNvPr>
          <p:cNvSpPr>
            <a:spLocks noGrp="1"/>
          </p:cNvSpPr>
          <p:nvPr>
            <p:ph idx="1"/>
          </p:nvPr>
        </p:nvSpPr>
        <p:spPr>
          <a:xfrm>
            <a:off x="152400" y="1447800"/>
            <a:ext cx="4809183" cy="4445888"/>
          </a:xfrm>
        </p:spPr>
        <p:txBody>
          <a:bodyPr>
            <a:normAutofit/>
          </a:bodyPr>
          <a:lstStyle/>
          <a:p>
            <a:r>
              <a:rPr lang="en-IE" dirty="0"/>
              <a:t>NPF “10-Minute Town” concept </a:t>
            </a:r>
          </a:p>
          <a:p>
            <a:r>
              <a:rPr lang="en-IE" dirty="0"/>
              <a:t>Greening Our Urban Areas</a:t>
            </a:r>
          </a:p>
          <a:p>
            <a:r>
              <a:rPr lang="en-IE" dirty="0"/>
              <a:t>Vacant Property Strategy </a:t>
            </a:r>
          </a:p>
          <a:p>
            <a:endParaRPr lang="en-IE" dirty="0"/>
          </a:p>
          <a:p>
            <a:endParaRPr lang="en-IE" dirty="0"/>
          </a:p>
          <a:p>
            <a:endParaRPr lang="en-IE" dirty="0"/>
          </a:p>
          <a:p>
            <a:endParaRPr lang="en-IE" b="1" dirty="0"/>
          </a:p>
          <a:p>
            <a:endParaRPr lang="en-IE" b="1" dirty="0"/>
          </a:p>
          <a:p>
            <a:endParaRPr lang="en-IE" dirty="0"/>
          </a:p>
        </p:txBody>
      </p:sp>
      <p:pic>
        <p:nvPicPr>
          <p:cNvPr id="8" name="Picture 7">
            <a:extLst>
              <a:ext uri="{FF2B5EF4-FFF2-40B4-BE49-F238E27FC236}">
                <a16:creationId xmlns:a16="http://schemas.microsoft.com/office/drawing/2014/main" id="{E2A2988A-37F5-4B6D-898C-E5EED5B6B99F}"/>
              </a:ext>
            </a:extLst>
          </p:cNvPr>
          <p:cNvPicPr>
            <a:picLocks noChangeAspect="1"/>
          </p:cNvPicPr>
          <p:nvPr/>
        </p:nvPicPr>
        <p:blipFill rotWithShape="1">
          <a:blip r:embed="rId5">
            <a:extLst>
              <a:ext uri="{28A0092B-C50C-407E-A947-70E740481C1C}">
                <a14:useLocalDpi xmlns:a14="http://schemas.microsoft.com/office/drawing/2010/main" val="0"/>
              </a:ext>
            </a:extLst>
          </a:blip>
          <a:srcRect l="8277" t="5102" r="6162"/>
          <a:stretch/>
        </p:blipFill>
        <p:spPr>
          <a:xfrm>
            <a:off x="5727083" y="4529199"/>
            <a:ext cx="3365298" cy="1897889"/>
          </a:xfrm>
          <a:prstGeom prst="rect">
            <a:avLst/>
          </a:prstGeom>
        </p:spPr>
      </p:pic>
    </p:spTree>
    <p:extLst>
      <p:ext uri="{BB962C8B-B14F-4D97-AF65-F5344CB8AC3E}">
        <p14:creationId xmlns:p14="http://schemas.microsoft.com/office/powerpoint/2010/main" val="130451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ipperary County Development Plan 2022 - 2028 - Shaping Our Future">
            <a:extLst>
              <a:ext uri="{FF2B5EF4-FFF2-40B4-BE49-F238E27FC236}">
                <a16:creationId xmlns:a16="http://schemas.microsoft.com/office/drawing/2014/main" id="{7D752009-C7B7-47BE-8323-8502C3447F4B}"/>
              </a:ext>
            </a:extLst>
          </p:cNvPr>
          <p:cNvPicPr/>
          <p:nvPr/>
        </p:nvPicPr>
        <p:blipFill>
          <a:blip r:embed="rId3" cstate="print">
            <a:extLst>
              <a:ext uri="{28A0092B-C50C-407E-A947-70E740481C1C}">
                <a14:useLocalDpi xmlns:a14="http://schemas.microsoft.com/office/drawing/2010/main" val="0"/>
              </a:ext>
            </a:extLst>
          </a:blip>
          <a:srcRect b="20833"/>
          <a:stretch>
            <a:fillRect/>
          </a:stretch>
        </p:blipFill>
        <p:spPr bwMode="auto">
          <a:xfrm>
            <a:off x="0" y="5410200"/>
            <a:ext cx="9144000" cy="1447800"/>
          </a:xfrm>
          <a:prstGeom prst="rect">
            <a:avLst/>
          </a:prstGeom>
          <a:noFill/>
          <a:ln>
            <a:noFill/>
          </a:ln>
        </p:spPr>
      </p:pic>
      <p:sp>
        <p:nvSpPr>
          <p:cNvPr id="2" name="Title 1">
            <a:extLst>
              <a:ext uri="{FF2B5EF4-FFF2-40B4-BE49-F238E27FC236}">
                <a16:creationId xmlns:a16="http://schemas.microsoft.com/office/drawing/2014/main" id="{9428327C-8563-469D-9EB5-70C4450BC661}"/>
              </a:ext>
            </a:extLst>
          </p:cNvPr>
          <p:cNvSpPr>
            <a:spLocks noGrp="1"/>
          </p:cNvSpPr>
          <p:nvPr>
            <p:ph type="title"/>
          </p:nvPr>
        </p:nvSpPr>
        <p:spPr>
          <a:xfrm>
            <a:off x="0" y="0"/>
            <a:ext cx="8229600" cy="1143000"/>
          </a:xfrm>
        </p:spPr>
        <p:txBody>
          <a:bodyPr>
            <a:normAutofit fontScale="90000"/>
          </a:bodyPr>
          <a:lstStyle/>
          <a:p>
            <a:pPr algn="l"/>
            <a:r>
              <a:rPr lang="en-IE" dirty="0">
                <a:solidFill>
                  <a:schemeClr val="accent1"/>
                </a:solidFill>
              </a:rPr>
              <a:t>Planning Policies – County Development Plan </a:t>
            </a:r>
          </a:p>
        </p:txBody>
      </p:sp>
      <p:pic>
        <p:nvPicPr>
          <p:cNvPr id="3" name="Picture 2">
            <a:extLst>
              <a:ext uri="{FF2B5EF4-FFF2-40B4-BE49-F238E27FC236}">
                <a16:creationId xmlns:a16="http://schemas.microsoft.com/office/drawing/2014/main" id="{253BCF25-1159-4315-9F6C-843B9AB419DC}"/>
              </a:ext>
            </a:extLst>
          </p:cNvPr>
          <p:cNvPicPr>
            <a:picLocks noChangeAspect="1"/>
          </p:cNvPicPr>
          <p:nvPr/>
        </p:nvPicPr>
        <p:blipFill>
          <a:blip r:embed="rId4"/>
          <a:stretch>
            <a:fillRect/>
          </a:stretch>
        </p:blipFill>
        <p:spPr>
          <a:xfrm>
            <a:off x="1148443" y="1181100"/>
            <a:ext cx="6847114" cy="647700"/>
          </a:xfrm>
          <a:prstGeom prst="rect">
            <a:avLst/>
          </a:prstGeom>
        </p:spPr>
      </p:pic>
      <p:sp>
        <p:nvSpPr>
          <p:cNvPr id="7" name="Rectangle 6">
            <a:extLst>
              <a:ext uri="{FF2B5EF4-FFF2-40B4-BE49-F238E27FC236}">
                <a16:creationId xmlns:a16="http://schemas.microsoft.com/office/drawing/2014/main" id="{B62FCB4B-C927-4817-B311-7532AD510A06}"/>
              </a:ext>
            </a:extLst>
          </p:cNvPr>
          <p:cNvSpPr/>
          <p:nvPr/>
        </p:nvSpPr>
        <p:spPr>
          <a:xfrm>
            <a:off x="609600" y="2057400"/>
            <a:ext cx="8229600" cy="3293209"/>
          </a:xfrm>
          <a:prstGeom prst="rect">
            <a:avLst/>
          </a:prstGeom>
        </p:spPr>
        <p:txBody>
          <a:bodyPr wrap="square">
            <a:spAutoFit/>
          </a:bodyPr>
          <a:lstStyle/>
          <a:p>
            <a:r>
              <a:rPr lang="en-GB" sz="1600" dirty="0"/>
              <a:t>4.8 Living over the Shop Proposals for the residential development of upper floors in town centre commercial, office and retail properties will be encouraged where they are deemed to contribute positively to the renewal of areas and where any proposed modifications will not have a negative impact on visual amenities or the existing streetscape. Subject to the design quality of the development, there may be circumstances where private open space and car-parking standards can be relaxed. In such cases a high level of residential amenity shall be provided ensuring natural light in living rooms and bedrooms, and minimum standards are met in relation to overall floor areas and storage space requirements as set down in the Sustainable Urban Housing: Design Standards for New Apartments (DHPLG, 2018), and guidance set out in Bringing Back Homes: Manual for the reuse of existing buildings, (DHPLG, 2018). Residential development may also be considered at ground floor level in certain circumstances or locations where there has been a sustained level of vacancy over a prolonged period. This will normally be on lands outside the primary retail area of town centres.</a:t>
            </a:r>
            <a:endParaRPr lang="en-IE" sz="1600" dirty="0"/>
          </a:p>
        </p:txBody>
      </p:sp>
    </p:spTree>
    <p:extLst>
      <p:ext uri="{BB962C8B-B14F-4D97-AF65-F5344CB8AC3E}">
        <p14:creationId xmlns:p14="http://schemas.microsoft.com/office/powerpoint/2010/main" val="176717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80E36A-443F-4133-80B7-25F7C87EA4F1}"/>
              </a:ext>
            </a:extLst>
          </p:cNvPr>
          <p:cNvPicPr>
            <a:picLocks noChangeAspect="1"/>
          </p:cNvPicPr>
          <p:nvPr/>
        </p:nvPicPr>
        <p:blipFill>
          <a:blip r:embed="rId2"/>
          <a:stretch>
            <a:fillRect/>
          </a:stretch>
        </p:blipFill>
        <p:spPr>
          <a:xfrm>
            <a:off x="0" y="-76200"/>
            <a:ext cx="9144000" cy="6858000"/>
          </a:xfrm>
          <a:prstGeom prst="rect">
            <a:avLst/>
          </a:prstGeom>
        </p:spPr>
      </p:pic>
      <p:sp>
        <p:nvSpPr>
          <p:cNvPr id="2" name="Title 1">
            <a:extLst>
              <a:ext uri="{FF2B5EF4-FFF2-40B4-BE49-F238E27FC236}">
                <a16:creationId xmlns:a16="http://schemas.microsoft.com/office/drawing/2014/main" id="{8CE32540-6BD6-490D-9842-0E0D3131B17C}"/>
              </a:ext>
            </a:extLst>
          </p:cNvPr>
          <p:cNvSpPr>
            <a:spLocks noGrp="1"/>
          </p:cNvSpPr>
          <p:nvPr>
            <p:ph type="title"/>
          </p:nvPr>
        </p:nvSpPr>
        <p:spPr/>
        <p:txBody>
          <a:bodyPr/>
          <a:lstStyle/>
          <a:p>
            <a:r>
              <a:rPr lang="en-IE" dirty="0">
                <a:solidFill>
                  <a:schemeClr val="accent1"/>
                </a:solidFill>
              </a:rPr>
              <a:t>Planning Policies – Roscrea LAP</a:t>
            </a:r>
            <a:endParaRPr lang="en-IE" dirty="0"/>
          </a:p>
        </p:txBody>
      </p:sp>
      <p:graphicFrame>
        <p:nvGraphicFramePr>
          <p:cNvPr id="7" name="Content Placeholder 6">
            <a:extLst>
              <a:ext uri="{FF2B5EF4-FFF2-40B4-BE49-F238E27FC236}">
                <a16:creationId xmlns:a16="http://schemas.microsoft.com/office/drawing/2014/main" id="{10AFC184-BD6B-4585-9D05-81B6FC5D5495}"/>
              </a:ext>
            </a:extLst>
          </p:cNvPr>
          <p:cNvGraphicFramePr>
            <a:graphicFrameLocks noGrp="1"/>
          </p:cNvGraphicFramePr>
          <p:nvPr>
            <p:ph idx="1"/>
            <p:extLst>
              <p:ext uri="{D42A27DB-BD31-4B8C-83A1-F6EECF244321}">
                <p14:modId xmlns:p14="http://schemas.microsoft.com/office/powerpoint/2010/main" val="1641640429"/>
              </p:ext>
            </p:extLst>
          </p:nvPr>
        </p:nvGraphicFramePr>
        <p:xfrm>
          <a:off x="838200" y="1417638"/>
          <a:ext cx="7239000" cy="4911350"/>
        </p:xfrm>
        <a:graphic>
          <a:graphicData uri="http://schemas.openxmlformats.org/drawingml/2006/table">
            <a:tbl>
              <a:tblPr firstRow="1" firstCol="1" bandRow="1">
                <a:tableStyleId>{5C22544A-7EE6-4342-B048-85BDC9FD1C3A}</a:tableStyleId>
              </a:tblPr>
              <a:tblGrid>
                <a:gridCol w="1379251">
                  <a:extLst>
                    <a:ext uri="{9D8B030D-6E8A-4147-A177-3AD203B41FA5}">
                      <a16:colId xmlns:a16="http://schemas.microsoft.com/office/drawing/2014/main" val="1825076288"/>
                    </a:ext>
                  </a:extLst>
                </a:gridCol>
                <a:gridCol w="5859749">
                  <a:extLst>
                    <a:ext uri="{9D8B030D-6E8A-4147-A177-3AD203B41FA5}">
                      <a16:colId xmlns:a16="http://schemas.microsoft.com/office/drawing/2014/main" val="2560575779"/>
                    </a:ext>
                  </a:extLst>
                </a:gridCol>
              </a:tblGrid>
              <a:tr h="243998">
                <a:tc gridSpan="2">
                  <a:txBody>
                    <a:bodyPr/>
                    <a:lstStyle/>
                    <a:p>
                      <a:pPr>
                        <a:spcAft>
                          <a:spcPts val="800"/>
                        </a:spcAft>
                      </a:pPr>
                      <a:r>
                        <a:rPr lang="en-IE" sz="1100">
                          <a:effectLst/>
                        </a:rPr>
                        <a:t>Planning and Development Policy</a:t>
                      </a:r>
                      <a:endParaRPr lang="en-IE" sz="1100">
                        <a:effectLst/>
                        <a:latin typeface="Arial Unicode MS"/>
                        <a:ea typeface="DengXian" panose="02010600030101010101" pitchFamily="2" charset="-122"/>
                        <a:cs typeface="Arial" panose="020B0604020202020204" pitchFamily="34" charset="0"/>
                      </a:endParaRPr>
                    </a:p>
                  </a:txBody>
                  <a:tcPr marL="68580" marR="68580" marT="0" marB="0" anchor="ctr"/>
                </a:tc>
                <a:tc hMerge="1">
                  <a:txBody>
                    <a:bodyPr/>
                    <a:lstStyle/>
                    <a:p>
                      <a:endParaRPr lang="en-IE"/>
                    </a:p>
                  </a:txBody>
                  <a:tcPr/>
                </a:tc>
                <a:extLst>
                  <a:ext uri="{0D108BD9-81ED-4DB2-BD59-A6C34878D82A}">
                    <a16:rowId xmlns:a16="http://schemas.microsoft.com/office/drawing/2014/main" val="3472342575"/>
                  </a:ext>
                </a:extLst>
              </a:tr>
              <a:tr h="243998">
                <a:tc gridSpan="2">
                  <a:txBody>
                    <a:bodyPr/>
                    <a:lstStyle/>
                    <a:p>
                      <a:pPr>
                        <a:spcAft>
                          <a:spcPts val="800"/>
                        </a:spcAft>
                      </a:pPr>
                      <a:r>
                        <a:rPr lang="en-IE" sz="1100">
                          <a:effectLst/>
                        </a:rPr>
                        <a:t>It is the policy of the Council to:</a:t>
                      </a:r>
                      <a:endParaRPr lang="en-IE" sz="1100">
                        <a:effectLst/>
                        <a:latin typeface="Arial Unicode MS"/>
                        <a:ea typeface="DengXian" panose="02010600030101010101" pitchFamily="2" charset="-122"/>
                        <a:cs typeface="Arial" panose="020B0604020202020204" pitchFamily="34" charset="0"/>
                      </a:endParaRPr>
                    </a:p>
                  </a:txBody>
                  <a:tcPr marL="68580" marR="68580" marT="0" marB="0" anchor="ctr"/>
                </a:tc>
                <a:tc hMerge="1">
                  <a:txBody>
                    <a:bodyPr/>
                    <a:lstStyle/>
                    <a:p>
                      <a:endParaRPr lang="en-IE"/>
                    </a:p>
                  </a:txBody>
                  <a:tcPr/>
                </a:tc>
                <a:extLst>
                  <a:ext uri="{0D108BD9-81ED-4DB2-BD59-A6C34878D82A}">
                    <a16:rowId xmlns:a16="http://schemas.microsoft.com/office/drawing/2014/main" val="2335898857"/>
                  </a:ext>
                </a:extLst>
              </a:tr>
              <a:tr h="1285694">
                <a:tc>
                  <a:txBody>
                    <a:bodyPr/>
                    <a:lstStyle/>
                    <a:p>
                      <a:pPr>
                        <a:spcAft>
                          <a:spcPts val="800"/>
                        </a:spcAft>
                      </a:pPr>
                      <a:r>
                        <a:rPr lang="en-IE" sz="1100" dirty="0">
                          <a:effectLst/>
                        </a:rPr>
                        <a:t>Policy 3.1</a:t>
                      </a:r>
                      <a:endParaRPr lang="en-IE" sz="1100" dirty="0">
                        <a:effectLst/>
                        <a:latin typeface="Arial Unicode MS"/>
                        <a:ea typeface="DengXian" panose="02010600030101010101" pitchFamily="2" charset="-122"/>
                        <a:cs typeface="Arial" panose="020B0604020202020204" pitchFamily="34" charset="0"/>
                      </a:endParaRPr>
                    </a:p>
                  </a:txBody>
                  <a:tcPr marL="68580" marR="68580" marT="0" marB="0"/>
                </a:tc>
                <a:tc>
                  <a:txBody>
                    <a:bodyPr/>
                    <a:lstStyle/>
                    <a:p>
                      <a:pPr>
                        <a:spcAft>
                          <a:spcPts val="0"/>
                        </a:spcAft>
                      </a:pPr>
                      <a:r>
                        <a:rPr lang="en-GB" sz="1100" dirty="0"/>
                        <a:t>Enable the collaborative redevelopment and reuse of vacant and underused sites and areas in the ‘Urban Core’ and ‘Compact Growth’ area, and in particular, to permit and support the redevelopment of Town Centre ‘Regeneration Sites’ and areas zoned for ‘Regeneration’ (see Section 3.2.1)</a:t>
                      </a:r>
                      <a:endParaRPr lang="en-IE" sz="1100" dirty="0">
                        <a:effectLst/>
                        <a:latin typeface="Arial Unicode MS"/>
                        <a:ea typeface="DengXia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443709214"/>
                  </a:ext>
                </a:extLst>
              </a:tr>
              <a:tr h="612718">
                <a:tc>
                  <a:txBody>
                    <a:bodyPr/>
                    <a:lstStyle/>
                    <a:p>
                      <a:pPr>
                        <a:spcAft>
                          <a:spcPts val="800"/>
                        </a:spcAft>
                      </a:pPr>
                      <a:r>
                        <a:rPr lang="en-IE" sz="1100">
                          <a:effectLst/>
                        </a:rPr>
                        <a:t>Policy 3.2</a:t>
                      </a:r>
                      <a:endParaRPr lang="en-IE" sz="1100">
                        <a:effectLst/>
                        <a:latin typeface="Arial Unicode MS"/>
                        <a:ea typeface="DengXian" panose="02010600030101010101" pitchFamily="2" charset="-122"/>
                        <a:cs typeface="Arial" panose="020B0604020202020204" pitchFamily="34" charset="0"/>
                      </a:endParaRPr>
                    </a:p>
                  </a:txBody>
                  <a:tcPr marL="68580" marR="68580" marT="0" marB="0"/>
                </a:tc>
                <a:tc>
                  <a:txBody>
                    <a:bodyPr/>
                    <a:lstStyle/>
                    <a:p>
                      <a:pPr>
                        <a:spcAft>
                          <a:spcPts val="800"/>
                        </a:spcAft>
                      </a:pPr>
                      <a:r>
                        <a:rPr lang="en-GB" sz="1100" dirty="0"/>
                        <a:t>Require new development proposals to be designed in accordance with the provisions of the Roscrea Town Centre Enhancement Plan 2013, the Roscrea Signage and Way-Finding Plan 2017 and the Town Centre First Plan</a:t>
                      </a:r>
                      <a:endParaRPr lang="en-IE" sz="1100" dirty="0">
                        <a:effectLst/>
                        <a:latin typeface="Arial Unicode MS"/>
                        <a:ea typeface="DengXia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667896509"/>
                  </a:ext>
                </a:extLst>
              </a:tr>
              <a:tr h="975993">
                <a:tc>
                  <a:txBody>
                    <a:bodyPr/>
                    <a:lstStyle/>
                    <a:p>
                      <a:pPr>
                        <a:spcAft>
                          <a:spcPts val="800"/>
                        </a:spcAft>
                      </a:pPr>
                      <a:r>
                        <a:rPr lang="en-IE" sz="1100">
                          <a:effectLst/>
                        </a:rPr>
                        <a:t>Policy 3.3</a:t>
                      </a:r>
                      <a:endParaRPr lang="en-IE" sz="1100">
                        <a:effectLst/>
                        <a:latin typeface="Arial Unicode MS"/>
                        <a:ea typeface="DengXian" panose="02010600030101010101" pitchFamily="2" charset="-122"/>
                        <a:cs typeface="Arial" panose="020B0604020202020204" pitchFamily="34" charset="0"/>
                      </a:endParaRPr>
                    </a:p>
                  </a:txBody>
                  <a:tcPr marL="68580" marR="68580" marT="0" marB="0"/>
                </a:tc>
                <a:tc>
                  <a:txBody>
                    <a:bodyPr/>
                    <a:lstStyle/>
                    <a:p>
                      <a:pPr>
                        <a:spcAft>
                          <a:spcPts val="800"/>
                        </a:spcAft>
                      </a:pPr>
                      <a:r>
                        <a:rPr lang="en-GB" sz="1100" dirty="0"/>
                        <a:t>Require new development proposals to accord with the county retail hierarchy and policy and to support and underpin the vibrancy and vitality of the town centre area and the PRA in line with the Retail Planning Guidelines for Planning Authorities (DEHLG, 2012)</a:t>
                      </a:r>
                      <a:endParaRPr lang="en-IE" sz="1100" dirty="0">
                        <a:effectLst/>
                        <a:latin typeface="Arial Unicode MS"/>
                        <a:ea typeface="DengXia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17677005"/>
                  </a:ext>
                </a:extLst>
              </a:tr>
              <a:tr h="731993">
                <a:tc>
                  <a:txBody>
                    <a:bodyPr/>
                    <a:lstStyle/>
                    <a:p>
                      <a:pPr>
                        <a:spcAft>
                          <a:spcPts val="800"/>
                        </a:spcAft>
                      </a:pPr>
                      <a:r>
                        <a:rPr lang="en-IE" sz="1100">
                          <a:effectLst/>
                        </a:rPr>
                        <a:t>Policy 3.4</a:t>
                      </a:r>
                      <a:endParaRPr lang="en-IE" sz="1100">
                        <a:effectLst/>
                        <a:latin typeface="Arial Unicode MS"/>
                        <a:ea typeface="DengXian" panose="02010600030101010101" pitchFamily="2" charset="-122"/>
                        <a:cs typeface="Arial" panose="020B0604020202020204" pitchFamily="34" charset="0"/>
                      </a:endParaRPr>
                    </a:p>
                  </a:txBody>
                  <a:tcPr marL="68580" marR="68580" marT="0" marB="0"/>
                </a:tc>
                <a:tc>
                  <a:txBody>
                    <a:bodyPr/>
                    <a:lstStyle/>
                    <a:p>
                      <a:pPr>
                        <a:spcAft>
                          <a:spcPts val="800"/>
                        </a:spcAft>
                      </a:pPr>
                      <a:r>
                        <a:rPr lang="en-GB" sz="1100" dirty="0"/>
                        <a:t>Require new development proposals in the </a:t>
                      </a:r>
                      <a:r>
                        <a:rPr lang="en-GB" sz="1100" dirty="0" err="1"/>
                        <a:t>Gantly</a:t>
                      </a:r>
                      <a:r>
                        <a:rPr lang="en-GB" sz="1100" dirty="0"/>
                        <a:t> Street area to accord with policies and objectives set out in the </a:t>
                      </a:r>
                      <a:r>
                        <a:rPr lang="en-GB" sz="1100" dirty="0" err="1"/>
                        <a:t>Gantly</a:t>
                      </a:r>
                      <a:r>
                        <a:rPr lang="en-GB" sz="1100" dirty="0"/>
                        <a:t> Street Masterplan, and any review thereof and Town Centre First Plan</a:t>
                      </a:r>
                      <a:endParaRPr lang="en-IE" sz="1100" dirty="0">
                        <a:effectLst/>
                        <a:latin typeface="Arial Unicode MS"/>
                        <a:ea typeface="DengXia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45045456"/>
                  </a:ext>
                </a:extLst>
              </a:tr>
              <a:tr h="816956">
                <a:tc>
                  <a:txBody>
                    <a:bodyPr/>
                    <a:lstStyle/>
                    <a:p>
                      <a:pPr>
                        <a:spcAft>
                          <a:spcPts val="800"/>
                        </a:spcAft>
                      </a:pPr>
                      <a:r>
                        <a:rPr lang="en-IE" sz="1100" dirty="0">
                          <a:effectLst/>
                        </a:rPr>
                        <a:t>Policy 3.5</a:t>
                      </a:r>
                      <a:endParaRPr lang="en-IE" sz="1100" dirty="0">
                        <a:effectLst/>
                        <a:latin typeface="Arial Unicode MS"/>
                        <a:ea typeface="DengXian" panose="02010600030101010101" pitchFamily="2" charset="-122"/>
                        <a:cs typeface="Arial" panose="020B0604020202020204" pitchFamily="34" charset="0"/>
                      </a:endParaRPr>
                    </a:p>
                  </a:txBody>
                  <a:tcPr marL="68580" marR="68580" marT="0" marB="0"/>
                </a:tc>
                <a:tc>
                  <a:txBody>
                    <a:bodyPr/>
                    <a:lstStyle/>
                    <a:p>
                      <a:pPr>
                        <a:spcAft>
                          <a:spcPts val="800"/>
                        </a:spcAft>
                      </a:pPr>
                      <a:r>
                        <a:rPr lang="en-GB" sz="1100" dirty="0" err="1"/>
                        <a:t>ermit</a:t>
                      </a:r>
                      <a:r>
                        <a:rPr lang="en-GB" sz="1100" dirty="0"/>
                        <a:t> new development which enhances the setting of Roscrea town centre, including its architectural and historical heritage and character. In the assessment of new development proposals to require and support quality urban design, compact growth, connectivity and active travel actions as opportunities arise</a:t>
                      </a:r>
                      <a:r>
                        <a:rPr lang="en-IE" sz="1100" dirty="0">
                          <a:effectLst/>
                        </a:rPr>
                        <a:t>.</a:t>
                      </a:r>
                      <a:endParaRPr lang="en-IE" sz="1100" dirty="0">
                        <a:effectLst/>
                        <a:latin typeface="Arial Unicode MS"/>
                        <a:ea typeface="DengXia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735504406"/>
                  </a:ext>
                </a:extLst>
              </a:tr>
            </a:tbl>
          </a:graphicData>
        </a:graphic>
      </p:graphicFrame>
    </p:spTree>
    <p:extLst>
      <p:ext uri="{BB962C8B-B14F-4D97-AF65-F5344CB8AC3E}">
        <p14:creationId xmlns:p14="http://schemas.microsoft.com/office/powerpoint/2010/main" val="156496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365F-2B12-4F71-8D92-38D8F65239C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B516BF8-C2CC-4A44-AC7B-D7727C317076}"/>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D0A955A1-DD09-4349-9054-1D5F6D98AC70}"/>
              </a:ext>
            </a:extLst>
          </p:cNvPr>
          <p:cNvPicPr>
            <a:picLocks noChangeAspect="1"/>
          </p:cNvPicPr>
          <p:nvPr/>
        </p:nvPicPr>
        <p:blipFill>
          <a:blip r:embed="rId2"/>
          <a:stretch>
            <a:fillRect/>
          </a:stretch>
        </p:blipFill>
        <p:spPr>
          <a:xfrm>
            <a:off x="0" y="-76200"/>
            <a:ext cx="9144000" cy="6858000"/>
          </a:xfrm>
          <a:prstGeom prst="rect">
            <a:avLst/>
          </a:prstGeom>
        </p:spPr>
      </p:pic>
      <p:sp>
        <p:nvSpPr>
          <p:cNvPr id="5" name="Title 1">
            <a:extLst>
              <a:ext uri="{FF2B5EF4-FFF2-40B4-BE49-F238E27FC236}">
                <a16:creationId xmlns:a16="http://schemas.microsoft.com/office/drawing/2014/main" id="{132626A9-B763-470B-9735-44DD5BB682E9}"/>
              </a:ext>
            </a:extLst>
          </p:cNvPr>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dirty="0">
                <a:solidFill>
                  <a:schemeClr val="accent1"/>
                </a:solidFill>
              </a:rPr>
              <a:t>Planning Policies – Roscrea LAP</a:t>
            </a:r>
          </a:p>
          <a:p>
            <a:r>
              <a:rPr lang="en-GB" dirty="0">
                <a:solidFill>
                  <a:schemeClr val="accent1"/>
                </a:solidFill>
              </a:rPr>
              <a:t>REGENERATION SITES </a:t>
            </a:r>
            <a:endParaRPr lang="en-IE" dirty="0"/>
          </a:p>
        </p:txBody>
      </p:sp>
      <p:pic>
        <p:nvPicPr>
          <p:cNvPr id="6" name="Picture 5">
            <a:extLst>
              <a:ext uri="{FF2B5EF4-FFF2-40B4-BE49-F238E27FC236}">
                <a16:creationId xmlns:a16="http://schemas.microsoft.com/office/drawing/2014/main" id="{FF97FE67-0AAC-4209-B13A-AE92886FF987}"/>
              </a:ext>
            </a:extLst>
          </p:cNvPr>
          <p:cNvPicPr>
            <a:picLocks noChangeAspect="1"/>
          </p:cNvPicPr>
          <p:nvPr/>
        </p:nvPicPr>
        <p:blipFill>
          <a:blip r:embed="rId3"/>
          <a:stretch>
            <a:fillRect/>
          </a:stretch>
        </p:blipFill>
        <p:spPr>
          <a:xfrm>
            <a:off x="838200" y="1678637"/>
            <a:ext cx="7096258" cy="4452144"/>
          </a:xfrm>
          <a:prstGeom prst="rect">
            <a:avLst/>
          </a:prstGeom>
        </p:spPr>
      </p:pic>
    </p:spTree>
    <p:extLst>
      <p:ext uri="{BB962C8B-B14F-4D97-AF65-F5344CB8AC3E}">
        <p14:creationId xmlns:p14="http://schemas.microsoft.com/office/powerpoint/2010/main" val="318054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4155</TotalTime>
  <Words>3529</Words>
  <Application>Microsoft Office PowerPoint</Application>
  <PresentationFormat>On-screen Show (4:3)</PresentationFormat>
  <Paragraphs>207</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DengXian</vt:lpstr>
      <vt:lpstr>Arial</vt:lpstr>
      <vt:lpstr>Arial Unicode MS</vt:lpstr>
      <vt:lpstr>Calibri</vt:lpstr>
      <vt:lpstr>Office Theme</vt:lpstr>
      <vt:lpstr> November 2023</vt:lpstr>
      <vt:lpstr>Policy: What has changed? </vt:lpstr>
      <vt:lpstr>Our Settlement Strategy &amp; Economic Strategy  </vt:lpstr>
      <vt:lpstr>Policy Framework</vt:lpstr>
      <vt:lpstr>Our Town Regeneration Strategy </vt:lpstr>
      <vt:lpstr>Our Town Regeneration Strategy </vt:lpstr>
      <vt:lpstr>Planning Policies – County Development Plan </vt:lpstr>
      <vt:lpstr>Planning Policies – Roscrea LAP</vt:lpstr>
      <vt:lpstr>PowerPoint Presentation</vt:lpstr>
      <vt:lpstr>Town Profile Plans </vt:lpstr>
      <vt:lpstr>Regeneration Sites</vt:lpstr>
      <vt:lpstr>Adaptive Re-Use of Town Centre Properties</vt:lpstr>
      <vt:lpstr>Town Centre First Policy </vt:lpstr>
      <vt:lpstr>Retail Development </vt:lpstr>
      <vt:lpstr>Planning Regulations</vt:lpstr>
      <vt:lpstr>Derelict Sites</vt:lpstr>
      <vt:lpstr>Regeneration projects and Grant Assistance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Meeting 11th May 2021</dc:title>
  <dc:creator>Lee, Clare</dc:creator>
  <cp:lastModifiedBy>Devaney, Ann Marie</cp:lastModifiedBy>
  <cp:revision>357</cp:revision>
  <cp:lastPrinted>2022-10-05T17:00:45Z</cp:lastPrinted>
  <dcterms:created xsi:type="dcterms:W3CDTF">2006-08-16T00:00:00Z</dcterms:created>
  <dcterms:modified xsi:type="dcterms:W3CDTF">2023-11-20T12:14:19Z</dcterms:modified>
</cp:coreProperties>
</file>