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95" r:id="rId1"/>
  </p:sldMasterIdLst>
  <p:notesMasterIdLst>
    <p:notesMasterId r:id="rId21"/>
  </p:notesMasterIdLst>
  <p:handoutMasterIdLst>
    <p:handoutMasterId r:id="rId22"/>
  </p:handoutMasterIdLst>
  <p:sldIdLst>
    <p:sldId id="256" r:id="rId2"/>
    <p:sldId id="261" r:id="rId3"/>
    <p:sldId id="339" r:id="rId4"/>
    <p:sldId id="336" r:id="rId5"/>
    <p:sldId id="347" r:id="rId6"/>
    <p:sldId id="337" r:id="rId7"/>
    <p:sldId id="351" r:id="rId8"/>
    <p:sldId id="350" r:id="rId9"/>
    <p:sldId id="345" r:id="rId10"/>
    <p:sldId id="343" r:id="rId11"/>
    <p:sldId id="338" r:id="rId12"/>
    <p:sldId id="348" r:id="rId13"/>
    <p:sldId id="349" r:id="rId14"/>
    <p:sldId id="335" r:id="rId15"/>
    <p:sldId id="346" r:id="rId16"/>
    <p:sldId id="353" r:id="rId17"/>
    <p:sldId id="342" r:id="rId18"/>
    <p:sldId id="352" r:id="rId19"/>
    <p:sldId id="341" r:id="rId20"/>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ore, Martin C" initials="MMC" lastIdx="1" clrIdx="0">
    <p:extLst>
      <p:ext uri="{19B8F6BF-5375-455C-9EA6-DF929625EA0E}">
        <p15:presenceInfo xmlns:p15="http://schemas.microsoft.com/office/powerpoint/2012/main" userId="S-1-5-21-481470506-702126778-3873785650-99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214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443" autoAdjust="0"/>
    <p:restoredTop sz="84843" autoAdjust="0"/>
  </p:normalViewPr>
  <p:slideViewPr>
    <p:cSldViewPr>
      <p:cViewPr varScale="1">
        <p:scale>
          <a:sx n="97" d="100"/>
          <a:sy n="97" d="100"/>
        </p:scale>
        <p:origin x="1602" y="84"/>
      </p:cViewPr>
      <p:guideLst>
        <p:guide orient="horz" pos="2160"/>
        <p:guide pos="2880"/>
      </p:guideLst>
    </p:cSldViewPr>
  </p:slideViewPr>
  <p:outlineViewPr>
    <p:cViewPr>
      <p:scale>
        <a:sx n="33" d="100"/>
        <a:sy n="33" d="100"/>
      </p:scale>
      <p:origin x="0" y="28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5" d="100"/>
          <a:sy n="75" d="100"/>
        </p:scale>
        <p:origin x="395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890612" cy="496253"/>
          </a:xfrm>
          <a:prstGeom prst="rect">
            <a:avLst/>
          </a:prstGeom>
        </p:spPr>
        <p:txBody>
          <a:bodyPr vert="horz" lIns="90590" tIns="45295" rIns="90590" bIns="45295" rtlCol="0"/>
          <a:lstStyle>
            <a:lvl1pPr algn="l">
              <a:defRPr sz="1200"/>
            </a:lvl1pPr>
          </a:lstStyle>
          <a:p>
            <a:endParaRPr lang="en-GB" dirty="0"/>
          </a:p>
        </p:txBody>
      </p:sp>
      <p:sp>
        <p:nvSpPr>
          <p:cNvPr id="4" name="Footer Placeholder 3"/>
          <p:cNvSpPr>
            <a:spLocks noGrp="1"/>
          </p:cNvSpPr>
          <p:nvPr>
            <p:ph type="ftr" sz="quarter" idx="2"/>
          </p:nvPr>
        </p:nvSpPr>
        <p:spPr>
          <a:xfrm>
            <a:off x="1" y="9428801"/>
            <a:ext cx="2890612" cy="496252"/>
          </a:xfrm>
          <a:prstGeom prst="rect">
            <a:avLst/>
          </a:prstGeom>
        </p:spPr>
        <p:txBody>
          <a:bodyPr vert="horz" lIns="90590" tIns="45295" rIns="90590" bIns="45295"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6922" y="9428801"/>
            <a:ext cx="2890611" cy="496252"/>
          </a:xfrm>
          <a:prstGeom prst="rect">
            <a:avLst/>
          </a:prstGeom>
        </p:spPr>
        <p:txBody>
          <a:bodyPr vert="horz" lIns="90590" tIns="45295" rIns="90590" bIns="45295" rtlCol="0" anchor="b"/>
          <a:lstStyle>
            <a:lvl1pPr algn="r">
              <a:defRPr sz="1200"/>
            </a:lvl1pPr>
          </a:lstStyle>
          <a:p>
            <a:fld id="{48F43373-1ED0-4293-8F43-4F971A724BAB}" type="slidenum">
              <a:rPr lang="en-GB" smtClean="0"/>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889938" cy="496332"/>
          </a:xfrm>
          <a:prstGeom prst="rect">
            <a:avLst/>
          </a:prstGeom>
        </p:spPr>
        <p:txBody>
          <a:bodyPr vert="horz" lIns="90590" tIns="45295" rIns="90590" bIns="45295" rtlCol="0"/>
          <a:lstStyle>
            <a:lvl1pPr algn="l">
              <a:defRPr sz="1200"/>
            </a:lvl1pPr>
          </a:lstStyle>
          <a:p>
            <a:endParaRPr lang="en-GB" dirty="0"/>
          </a:p>
        </p:txBody>
      </p:sp>
      <p:sp>
        <p:nvSpPr>
          <p:cNvPr id="3" name="Date Placeholder 2"/>
          <p:cNvSpPr>
            <a:spLocks noGrp="1"/>
          </p:cNvSpPr>
          <p:nvPr>
            <p:ph type="dt" idx="1"/>
          </p:nvPr>
        </p:nvSpPr>
        <p:spPr>
          <a:xfrm>
            <a:off x="3777607" y="2"/>
            <a:ext cx="2889938" cy="496332"/>
          </a:xfrm>
          <a:prstGeom prst="rect">
            <a:avLst/>
          </a:prstGeom>
        </p:spPr>
        <p:txBody>
          <a:bodyPr vert="horz" lIns="90590" tIns="45295" rIns="90590" bIns="45295" rtlCol="0"/>
          <a:lstStyle>
            <a:lvl1pPr algn="r">
              <a:defRPr sz="1200"/>
            </a:lvl1pPr>
          </a:lstStyle>
          <a:p>
            <a:fld id="{2D16880A-D552-43D9-8522-13B275ED6DCB}" type="datetimeFigureOut">
              <a:rPr lang="en-GB" smtClean="0"/>
              <a:pPr/>
              <a:t>20/11/2023</a:t>
            </a:fld>
            <a:endParaRPr lang="en-GB"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0590" tIns="45295" rIns="90590" bIns="45295" rtlCol="0" anchor="ctr"/>
          <a:lstStyle/>
          <a:p>
            <a:endParaRPr lang="en-GB" dirty="0"/>
          </a:p>
        </p:txBody>
      </p:sp>
      <p:sp>
        <p:nvSpPr>
          <p:cNvPr id="5" name="Notes Placeholder 4"/>
          <p:cNvSpPr>
            <a:spLocks noGrp="1"/>
          </p:cNvSpPr>
          <p:nvPr>
            <p:ph type="body" sz="quarter" idx="3"/>
          </p:nvPr>
        </p:nvSpPr>
        <p:spPr>
          <a:xfrm>
            <a:off x="666909" y="4715155"/>
            <a:ext cx="5335270" cy="4466987"/>
          </a:xfrm>
          <a:prstGeom prst="rect">
            <a:avLst/>
          </a:prstGeom>
        </p:spPr>
        <p:txBody>
          <a:bodyPr vert="horz" lIns="90590" tIns="45295" rIns="90590" bIns="4529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5"/>
            <a:ext cx="2889938" cy="496332"/>
          </a:xfrm>
          <a:prstGeom prst="rect">
            <a:avLst/>
          </a:prstGeom>
        </p:spPr>
        <p:txBody>
          <a:bodyPr vert="horz" lIns="90590" tIns="45295" rIns="90590" bIns="45295"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428585"/>
            <a:ext cx="2889938" cy="496332"/>
          </a:xfrm>
          <a:prstGeom prst="rect">
            <a:avLst/>
          </a:prstGeom>
        </p:spPr>
        <p:txBody>
          <a:bodyPr vert="horz" lIns="90590" tIns="45295" rIns="90590" bIns="45295" rtlCol="0" anchor="b"/>
          <a:lstStyle>
            <a:lvl1pPr algn="r">
              <a:defRPr sz="1200"/>
            </a:lvl1pPr>
          </a:lstStyle>
          <a:p>
            <a:fld id="{CFC20102-CAB3-4DC5-B7E1-65A674CCB5BB}"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000" dirty="0"/>
              <a:t>Just to introduce myself – I work in the fire service which also holds the function of building control. Not always the case nationally, sometimes building control is a separate section. In our case the Fire Officer will also be a Building Control Officer.</a:t>
            </a:r>
          </a:p>
        </p:txBody>
      </p:sp>
      <p:sp>
        <p:nvSpPr>
          <p:cNvPr id="4" name="Slide Number Placeholder 3"/>
          <p:cNvSpPr>
            <a:spLocks noGrp="1"/>
          </p:cNvSpPr>
          <p:nvPr>
            <p:ph type="sldNum" sz="quarter" idx="10"/>
          </p:nvPr>
        </p:nvSpPr>
        <p:spPr/>
        <p:txBody>
          <a:bodyPr/>
          <a:lstStyle/>
          <a:p>
            <a:fld id="{CFC20102-CAB3-4DC5-B7E1-65A674CCB5BB}"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IE" baseline="0" dirty="0">
                <a:solidFill>
                  <a:schemeClr val="tx1"/>
                </a:solidFill>
              </a:rPr>
              <a:t>13</a:t>
            </a:r>
            <a:r>
              <a:rPr lang="en-IE" baseline="30000" dirty="0">
                <a:solidFill>
                  <a:schemeClr val="tx1"/>
                </a:solidFill>
              </a:rPr>
              <a:t>th</a:t>
            </a:r>
            <a:r>
              <a:rPr lang="en-IE" baseline="0" dirty="0">
                <a:solidFill>
                  <a:schemeClr val="tx1"/>
                </a:solidFill>
              </a:rPr>
              <a:t> Century Castle cannot be expected to comply with the Building Regulations in any form – as such it is exempt (Schedule 3 of the Building Regulations)</a:t>
            </a:r>
          </a:p>
          <a:p>
            <a:pPr>
              <a:buFont typeface="Arial" pitchFamily="34" charset="0"/>
              <a:buNone/>
            </a:pPr>
            <a:endParaRPr lang="en-IE" baseline="0" dirty="0">
              <a:solidFill>
                <a:schemeClr val="tx1"/>
              </a:solidFill>
            </a:endParaRPr>
          </a:p>
          <a:p>
            <a:pPr>
              <a:buFont typeface="Arial" pitchFamily="34" charset="0"/>
              <a:buNone/>
            </a:pPr>
            <a:r>
              <a:rPr lang="en-IE" baseline="0" dirty="0" err="1">
                <a:solidFill>
                  <a:schemeClr val="tx1"/>
                </a:solidFill>
              </a:rPr>
              <a:t>Standwix</a:t>
            </a:r>
            <a:r>
              <a:rPr lang="en-IE" baseline="0" dirty="0">
                <a:solidFill>
                  <a:schemeClr val="tx1"/>
                </a:solidFill>
              </a:rPr>
              <a:t> House – has to comply with Building Regulations and  recently granted Fire Safety Certificate for commercial ground floor and flats above</a:t>
            </a:r>
          </a:p>
          <a:p>
            <a:pPr>
              <a:buFont typeface="Arial" pitchFamily="34" charset="0"/>
              <a:buNone/>
            </a:pPr>
            <a:endParaRPr lang="en-IE" baseline="0" dirty="0">
              <a:solidFill>
                <a:schemeClr val="tx1"/>
              </a:solidFill>
            </a:endParaRPr>
          </a:p>
          <a:p>
            <a:pPr>
              <a:buFont typeface="Arial" pitchFamily="34" charset="0"/>
              <a:buNone/>
            </a:pPr>
            <a:r>
              <a:rPr lang="en-IE" baseline="0" dirty="0">
                <a:solidFill>
                  <a:schemeClr val="tx1"/>
                </a:solidFill>
              </a:rPr>
              <a:t>Up to the applicants agent to prove what's practicable and it will ultimately rest with the Building Control Authorities decision </a:t>
            </a:r>
          </a:p>
          <a:p>
            <a:pPr>
              <a:buFont typeface="Arial" pitchFamily="34" charset="0"/>
              <a:buNone/>
            </a:pPr>
            <a:endParaRPr lang="en-IE" baseline="0" dirty="0">
              <a:solidFill>
                <a:schemeClr val="tx1"/>
              </a:solidFill>
            </a:endParaRPr>
          </a:p>
          <a:p>
            <a:pPr>
              <a:buFont typeface="Arial" pitchFamily="34" charset="0"/>
              <a:buNone/>
            </a:pPr>
            <a:r>
              <a:rPr lang="en-IE" baseline="0" dirty="0">
                <a:solidFill>
                  <a:schemeClr val="tx1"/>
                </a:solidFill>
              </a:rPr>
              <a:t>Compensatory measures may be an enhanced fire detection and alarm system, increased fire resistance, a pressurised escape stairs shaft</a:t>
            </a:r>
          </a:p>
          <a:p>
            <a:pPr>
              <a:buFont typeface="Arial" pitchFamily="34" charset="0"/>
              <a:buNone/>
            </a:pPr>
            <a:r>
              <a:rPr lang="en-IE" baseline="0" dirty="0">
                <a:solidFill>
                  <a:schemeClr val="tx1"/>
                </a:solidFill>
              </a:rPr>
              <a:t>All can be discussed with your consultant and the Fire / Building Control Officer.</a:t>
            </a:r>
          </a:p>
        </p:txBody>
      </p:sp>
      <p:sp>
        <p:nvSpPr>
          <p:cNvPr id="4" name="Slide Number Placeholder 3"/>
          <p:cNvSpPr>
            <a:spLocks noGrp="1"/>
          </p:cNvSpPr>
          <p:nvPr>
            <p:ph type="sldNum" sz="quarter" idx="10"/>
          </p:nvPr>
        </p:nvSpPr>
        <p:spPr/>
        <p:txBody>
          <a:bodyPr/>
          <a:lstStyle/>
          <a:p>
            <a:fld id="{CFC20102-CAB3-4DC5-B7E1-65A674CCB5BB}" type="slidenum">
              <a:rPr lang="en-GB" smtClean="0"/>
              <a:pPr/>
              <a:t>10</a:t>
            </a:fld>
            <a:endParaRPr lang="en-GB" dirty="0"/>
          </a:p>
        </p:txBody>
      </p:sp>
    </p:spTree>
    <p:extLst>
      <p:ext uri="{BB962C8B-B14F-4D97-AF65-F5344CB8AC3E}">
        <p14:creationId xmlns:p14="http://schemas.microsoft.com/office/powerpoint/2010/main" val="828329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IE" baseline="0" dirty="0">
                <a:solidFill>
                  <a:schemeClr val="tx1"/>
                </a:solidFill>
              </a:rPr>
              <a:t>Plenty of free documents available offering technical advice – these can be discussed with your registered professional</a:t>
            </a:r>
          </a:p>
          <a:p>
            <a:pPr>
              <a:buFont typeface="Arial" pitchFamily="34" charset="0"/>
              <a:buNone/>
            </a:pPr>
            <a:endParaRPr lang="en-IE" baseline="0" dirty="0">
              <a:solidFill>
                <a:schemeClr val="tx1"/>
              </a:solidFill>
            </a:endParaRPr>
          </a:p>
          <a:p>
            <a:pPr>
              <a:buFont typeface="Arial" pitchFamily="34" charset="0"/>
              <a:buNone/>
            </a:pPr>
            <a:r>
              <a:rPr lang="en-IE" baseline="0" dirty="0">
                <a:solidFill>
                  <a:schemeClr val="tx1"/>
                </a:solidFill>
              </a:rPr>
              <a:t>Bringing Back Homes document – very detailed and accessible document that will outline planning, fire and building control requirements for a number of scenarios. Worth reviewing</a:t>
            </a:r>
          </a:p>
          <a:p>
            <a:pPr>
              <a:buFont typeface="Arial" pitchFamily="34" charset="0"/>
              <a:buNone/>
            </a:pPr>
            <a:endParaRPr lang="en-IE" baseline="0" dirty="0">
              <a:solidFill>
                <a:schemeClr val="tx1"/>
              </a:solidFill>
            </a:endParaRPr>
          </a:p>
          <a:p>
            <a:pPr>
              <a:buFont typeface="Arial" pitchFamily="34" charset="0"/>
              <a:buNone/>
            </a:pPr>
            <a:r>
              <a:rPr lang="en-IE" baseline="0" dirty="0">
                <a:solidFill>
                  <a:schemeClr val="tx1"/>
                </a:solidFill>
              </a:rPr>
              <a:t>Technical Guidance Documents A-M – these technical documents are provided for professionals to assist the design in complying with Parts A-m of the Building Regulations</a:t>
            </a:r>
          </a:p>
          <a:p>
            <a:pPr>
              <a:buFont typeface="Arial" pitchFamily="34" charset="0"/>
              <a:buNone/>
            </a:pPr>
            <a:endParaRPr lang="en-IE" baseline="0" dirty="0">
              <a:solidFill>
                <a:schemeClr val="tx1"/>
              </a:solidFill>
            </a:endParaRPr>
          </a:p>
          <a:p>
            <a:pPr>
              <a:buFont typeface="Arial" pitchFamily="34" charset="0"/>
              <a:buNone/>
            </a:pPr>
            <a:r>
              <a:rPr lang="en-IE" baseline="0" dirty="0">
                <a:solidFill>
                  <a:schemeClr val="tx1"/>
                </a:solidFill>
              </a:rPr>
              <a:t>Fire Safety in Flats guidance document – published by the department of environment back in 1994. It is a technical document that provide advice on fire safety management </a:t>
            </a:r>
            <a:r>
              <a:rPr lang="en-IE" baseline="0" dirty="0" err="1">
                <a:solidFill>
                  <a:schemeClr val="tx1"/>
                </a:solidFill>
              </a:rPr>
              <a:t>aswell</a:t>
            </a:r>
            <a:r>
              <a:rPr lang="en-IE" baseline="0" dirty="0">
                <a:solidFill>
                  <a:schemeClr val="tx1"/>
                </a:solidFill>
              </a:rPr>
              <a:t> as the layout of flats. Came about to provide assistance on meeting your duties under the fire services acts for existing flats. If you have a building that was used for flats prior to 1992 then you can comply with this document otherwise they building should be in accordance with part b of the building regulations.</a:t>
            </a:r>
          </a:p>
        </p:txBody>
      </p:sp>
      <p:sp>
        <p:nvSpPr>
          <p:cNvPr id="4" name="Slide Number Placeholder 3"/>
          <p:cNvSpPr>
            <a:spLocks noGrp="1"/>
          </p:cNvSpPr>
          <p:nvPr>
            <p:ph type="sldNum" sz="quarter" idx="10"/>
          </p:nvPr>
        </p:nvSpPr>
        <p:spPr/>
        <p:txBody>
          <a:bodyPr/>
          <a:lstStyle/>
          <a:p>
            <a:fld id="{CFC20102-CAB3-4DC5-B7E1-65A674CCB5BB}" type="slidenum">
              <a:rPr lang="en-GB" smtClean="0"/>
              <a:pPr/>
              <a:t>11</a:t>
            </a:fld>
            <a:endParaRPr lang="en-GB" dirty="0"/>
          </a:p>
        </p:txBody>
      </p:sp>
    </p:spTree>
    <p:extLst>
      <p:ext uri="{BB962C8B-B14F-4D97-AF65-F5344CB8AC3E}">
        <p14:creationId xmlns:p14="http://schemas.microsoft.com/office/powerpoint/2010/main" val="2830214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IE" baseline="0" dirty="0">
              <a:solidFill>
                <a:schemeClr val="tx1"/>
              </a:solidFill>
            </a:endParaRPr>
          </a:p>
        </p:txBody>
      </p:sp>
      <p:sp>
        <p:nvSpPr>
          <p:cNvPr id="4" name="Slide Number Placeholder 3"/>
          <p:cNvSpPr>
            <a:spLocks noGrp="1"/>
          </p:cNvSpPr>
          <p:nvPr>
            <p:ph type="sldNum" sz="quarter" idx="10"/>
          </p:nvPr>
        </p:nvSpPr>
        <p:spPr/>
        <p:txBody>
          <a:bodyPr/>
          <a:lstStyle/>
          <a:p>
            <a:fld id="{CFC20102-CAB3-4DC5-B7E1-65A674CCB5BB}" type="slidenum">
              <a:rPr lang="en-GB" smtClean="0"/>
              <a:pPr/>
              <a:t>12</a:t>
            </a:fld>
            <a:endParaRPr lang="en-GB" dirty="0"/>
          </a:p>
        </p:txBody>
      </p:sp>
    </p:spTree>
    <p:extLst>
      <p:ext uri="{BB962C8B-B14F-4D97-AF65-F5344CB8AC3E}">
        <p14:creationId xmlns:p14="http://schemas.microsoft.com/office/powerpoint/2010/main" val="915487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IE" baseline="0" dirty="0">
              <a:solidFill>
                <a:schemeClr val="tx1"/>
              </a:solidFill>
            </a:endParaRPr>
          </a:p>
        </p:txBody>
      </p:sp>
      <p:sp>
        <p:nvSpPr>
          <p:cNvPr id="4" name="Slide Number Placeholder 3"/>
          <p:cNvSpPr>
            <a:spLocks noGrp="1"/>
          </p:cNvSpPr>
          <p:nvPr>
            <p:ph type="sldNum" sz="quarter" idx="10"/>
          </p:nvPr>
        </p:nvSpPr>
        <p:spPr/>
        <p:txBody>
          <a:bodyPr/>
          <a:lstStyle/>
          <a:p>
            <a:fld id="{CFC20102-CAB3-4DC5-B7E1-65A674CCB5BB}" type="slidenum">
              <a:rPr lang="en-GB" smtClean="0"/>
              <a:pPr/>
              <a:t>13</a:t>
            </a:fld>
            <a:endParaRPr lang="en-GB" dirty="0"/>
          </a:p>
        </p:txBody>
      </p:sp>
    </p:spTree>
    <p:extLst>
      <p:ext uri="{BB962C8B-B14F-4D97-AF65-F5344CB8AC3E}">
        <p14:creationId xmlns:p14="http://schemas.microsoft.com/office/powerpoint/2010/main" val="2414009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IE" baseline="0" dirty="0">
              <a:solidFill>
                <a:schemeClr val="tx1"/>
              </a:solidFill>
            </a:endParaRPr>
          </a:p>
        </p:txBody>
      </p:sp>
      <p:sp>
        <p:nvSpPr>
          <p:cNvPr id="4" name="Slide Number Placeholder 3"/>
          <p:cNvSpPr>
            <a:spLocks noGrp="1"/>
          </p:cNvSpPr>
          <p:nvPr>
            <p:ph type="sldNum" sz="quarter" idx="10"/>
          </p:nvPr>
        </p:nvSpPr>
        <p:spPr/>
        <p:txBody>
          <a:bodyPr/>
          <a:lstStyle/>
          <a:p>
            <a:fld id="{CFC20102-CAB3-4DC5-B7E1-65A674CCB5BB}" type="slidenum">
              <a:rPr lang="en-GB" smtClean="0"/>
              <a:pPr/>
              <a:t>14</a:t>
            </a:fld>
            <a:endParaRPr lang="en-GB" dirty="0"/>
          </a:p>
        </p:txBody>
      </p:sp>
    </p:spTree>
    <p:extLst>
      <p:ext uri="{BB962C8B-B14F-4D97-AF65-F5344CB8AC3E}">
        <p14:creationId xmlns:p14="http://schemas.microsoft.com/office/powerpoint/2010/main" val="786102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IE" baseline="0" dirty="0">
              <a:solidFill>
                <a:schemeClr val="tx1"/>
              </a:solidFill>
            </a:endParaRPr>
          </a:p>
        </p:txBody>
      </p:sp>
      <p:sp>
        <p:nvSpPr>
          <p:cNvPr id="4" name="Slide Number Placeholder 3"/>
          <p:cNvSpPr>
            <a:spLocks noGrp="1"/>
          </p:cNvSpPr>
          <p:nvPr>
            <p:ph type="sldNum" sz="quarter" idx="10"/>
          </p:nvPr>
        </p:nvSpPr>
        <p:spPr/>
        <p:txBody>
          <a:bodyPr/>
          <a:lstStyle/>
          <a:p>
            <a:fld id="{CFC20102-CAB3-4DC5-B7E1-65A674CCB5BB}" type="slidenum">
              <a:rPr lang="en-GB" smtClean="0"/>
              <a:pPr/>
              <a:t>15</a:t>
            </a:fld>
            <a:endParaRPr lang="en-GB" dirty="0"/>
          </a:p>
        </p:txBody>
      </p:sp>
    </p:spTree>
    <p:extLst>
      <p:ext uri="{BB962C8B-B14F-4D97-AF65-F5344CB8AC3E}">
        <p14:creationId xmlns:p14="http://schemas.microsoft.com/office/powerpoint/2010/main" val="259658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Built circa 1890</a:t>
            </a:r>
          </a:p>
        </p:txBody>
      </p:sp>
      <p:sp>
        <p:nvSpPr>
          <p:cNvPr id="4" name="Slide Number Placeholder 3"/>
          <p:cNvSpPr>
            <a:spLocks noGrp="1"/>
          </p:cNvSpPr>
          <p:nvPr>
            <p:ph type="sldNum" sz="quarter" idx="5"/>
          </p:nvPr>
        </p:nvSpPr>
        <p:spPr/>
        <p:txBody>
          <a:bodyPr/>
          <a:lstStyle/>
          <a:p>
            <a:fld id="{CFC20102-CAB3-4DC5-B7E1-65A674CCB5BB}" type="slidenum">
              <a:rPr lang="en-GB" smtClean="0"/>
              <a:pPr/>
              <a:t>16</a:t>
            </a:fld>
            <a:endParaRPr lang="en-GB" dirty="0"/>
          </a:p>
        </p:txBody>
      </p:sp>
    </p:spTree>
    <p:extLst>
      <p:ext uri="{BB962C8B-B14F-4D97-AF65-F5344CB8AC3E}">
        <p14:creationId xmlns:p14="http://schemas.microsoft.com/office/powerpoint/2010/main" val="1673590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IE" baseline="0" dirty="0">
              <a:solidFill>
                <a:schemeClr val="tx1"/>
              </a:solidFill>
            </a:endParaRPr>
          </a:p>
        </p:txBody>
      </p:sp>
      <p:sp>
        <p:nvSpPr>
          <p:cNvPr id="4" name="Slide Number Placeholder 3"/>
          <p:cNvSpPr>
            <a:spLocks noGrp="1"/>
          </p:cNvSpPr>
          <p:nvPr>
            <p:ph type="sldNum" sz="quarter" idx="10"/>
          </p:nvPr>
        </p:nvSpPr>
        <p:spPr/>
        <p:txBody>
          <a:bodyPr/>
          <a:lstStyle/>
          <a:p>
            <a:fld id="{CFC20102-CAB3-4DC5-B7E1-65A674CCB5BB}" type="slidenum">
              <a:rPr lang="en-GB" smtClean="0"/>
              <a:pPr/>
              <a:t>17</a:t>
            </a:fld>
            <a:endParaRPr lang="en-GB" dirty="0"/>
          </a:p>
        </p:txBody>
      </p:sp>
    </p:spTree>
    <p:extLst>
      <p:ext uri="{BB962C8B-B14F-4D97-AF65-F5344CB8AC3E}">
        <p14:creationId xmlns:p14="http://schemas.microsoft.com/office/powerpoint/2010/main" val="745751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IE" baseline="0" dirty="0">
              <a:solidFill>
                <a:schemeClr val="tx1"/>
              </a:solidFill>
            </a:endParaRPr>
          </a:p>
        </p:txBody>
      </p:sp>
      <p:sp>
        <p:nvSpPr>
          <p:cNvPr id="4" name="Slide Number Placeholder 3"/>
          <p:cNvSpPr>
            <a:spLocks noGrp="1"/>
          </p:cNvSpPr>
          <p:nvPr>
            <p:ph type="sldNum" sz="quarter" idx="10"/>
          </p:nvPr>
        </p:nvSpPr>
        <p:spPr/>
        <p:txBody>
          <a:bodyPr/>
          <a:lstStyle/>
          <a:p>
            <a:fld id="{CFC20102-CAB3-4DC5-B7E1-65A674CCB5BB}" type="slidenum">
              <a:rPr lang="en-GB" smtClean="0"/>
              <a:pPr/>
              <a:t>18</a:t>
            </a:fld>
            <a:endParaRPr lang="en-GB" dirty="0"/>
          </a:p>
        </p:txBody>
      </p:sp>
    </p:spTree>
    <p:extLst>
      <p:ext uri="{BB962C8B-B14F-4D97-AF65-F5344CB8AC3E}">
        <p14:creationId xmlns:p14="http://schemas.microsoft.com/office/powerpoint/2010/main" val="1400098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FC20102-CAB3-4DC5-B7E1-65A674CCB5BB}" type="slidenum">
              <a:rPr lang="en-GB" smtClean="0"/>
              <a:pPr/>
              <a:t>19</a:t>
            </a:fld>
            <a:endParaRPr lang="en-GB" dirty="0"/>
          </a:p>
        </p:txBody>
      </p:sp>
    </p:spTree>
    <p:extLst>
      <p:ext uri="{BB962C8B-B14F-4D97-AF65-F5344CB8AC3E}">
        <p14:creationId xmlns:p14="http://schemas.microsoft.com/office/powerpoint/2010/main" val="2268247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IE" baseline="0" dirty="0">
              <a:solidFill>
                <a:schemeClr val="tx1"/>
              </a:solidFill>
            </a:endParaRPr>
          </a:p>
        </p:txBody>
      </p:sp>
      <p:sp>
        <p:nvSpPr>
          <p:cNvPr id="4" name="Slide Number Placeholder 3"/>
          <p:cNvSpPr>
            <a:spLocks noGrp="1"/>
          </p:cNvSpPr>
          <p:nvPr>
            <p:ph type="sldNum" sz="quarter" idx="10"/>
          </p:nvPr>
        </p:nvSpPr>
        <p:spPr/>
        <p:txBody>
          <a:bodyPr/>
          <a:lstStyle/>
          <a:p>
            <a:fld id="{CFC20102-CAB3-4DC5-B7E1-65A674CCB5BB}" type="slidenum">
              <a:rPr lang="en-GB" smtClean="0"/>
              <a:pPr/>
              <a:t>2</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IE" sz="1000" dirty="0"/>
              <a:t>Cannot stress this enough – you must engage a competent registered professional for works. You cannot design layouts on a whim and you cannot go with a DIY approach </a:t>
            </a:r>
            <a:r>
              <a:rPr lang="en-IE" sz="1000" dirty="0">
                <a:highlight>
                  <a:srgbClr val="FFFF00"/>
                </a:highlight>
              </a:rPr>
              <a:t>for the situations we will be discussing. You will save money in the long run by spending it wisely on professional fees at an early stage. </a:t>
            </a:r>
          </a:p>
        </p:txBody>
      </p:sp>
      <p:sp>
        <p:nvSpPr>
          <p:cNvPr id="4" name="Slide Number Placeholder 3"/>
          <p:cNvSpPr>
            <a:spLocks noGrp="1"/>
          </p:cNvSpPr>
          <p:nvPr>
            <p:ph type="sldNum" sz="quarter" idx="10"/>
          </p:nvPr>
        </p:nvSpPr>
        <p:spPr/>
        <p:txBody>
          <a:bodyPr/>
          <a:lstStyle/>
          <a:p>
            <a:fld id="{CFC20102-CAB3-4DC5-B7E1-65A674CCB5BB}" type="slidenum">
              <a:rPr lang="en-GB" smtClean="0"/>
              <a:pPr/>
              <a:t>3</a:t>
            </a:fld>
            <a:endParaRPr lang="en-GB" dirty="0"/>
          </a:p>
        </p:txBody>
      </p:sp>
    </p:spTree>
    <p:extLst>
      <p:ext uri="{BB962C8B-B14F-4D97-AF65-F5344CB8AC3E}">
        <p14:creationId xmlns:p14="http://schemas.microsoft.com/office/powerpoint/2010/main" val="3876322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None/>
            </a:pPr>
            <a:r>
              <a:rPr lang="en-IE" sz="1000" dirty="0"/>
              <a:t>2 primary pieces of legislation that we work with.</a:t>
            </a:r>
          </a:p>
          <a:p>
            <a:pPr>
              <a:buFont typeface="Arial" pitchFamily="34" charset="0"/>
              <a:buNone/>
            </a:pPr>
            <a:endParaRPr lang="en-IE" sz="1000" dirty="0"/>
          </a:p>
          <a:p>
            <a:pPr>
              <a:buFont typeface="Arial" pitchFamily="34" charset="0"/>
              <a:buNone/>
            </a:pPr>
            <a:r>
              <a:rPr lang="en-IE" sz="1000" dirty="0"/>
              <a:t>Fire Services Acts  apply at all times regardless of how old the building is and whether or not works are being carried out!</a:t>
            </a:r>
          </a:p>
          <a:p>
            <a:pPr>
              <a:buFont typeface="Arial" pitchFamily="34" charset="0"/>
              <a:buNone/>
            </a:pPr>
            <a:r>
              <a:rPr lang="en-IE" sz="1000" dirty="0"/>
              <a:t>Where a building is considered a potentially dangerous building a Fire Safety Notice or Closure Notice may be placed on that building until remedial works are carried out to the satisfaction of the Fire Authority. (Legal Proceedings may be initiated). People we have prosecuted have gone to prison, or received a suspended sentence and a fine – take this seriously.</a:t>
            </a:r>
          </a:p>
          <a:p>
            <a:pPr>
              <a:buFont typeface="Arial" pitchFamily="34" charset="0"/>
              <a:buNone/>
            </a:pPr>
            <a:endParaRPr lang="en-IE" sz="1000" dirty="0"/>
          </a:p>
          <a:p>
            <a:pPr>
              <a:buFont typeface="Arial" pitchFamily="34" charset="0"/>
              <a:buNone/>
            </a:pPr>
            <a:r>
              <a:rPr lang="en-IE" sz="1000" dirty="0"/>
              <a:t>Section 18(2) outlines duties on persons in control of a premises – guard against the outbreak of fire, protect occupants in the event of fire etc</a:t>
            </a:r>
          </a:p>
          <a:p>
            <a:pPr>
              <a:buFont typeface="Arial" pitchFamily="34" charset="0"/>
              <a:buNone/>
            </a:pPr>
            <a:r>
              <a:rPr lang="en-IE" sz="1000" dirty="0"/>
              <a:t>Section 19 – defines a potentially dangerous building – lack of fire alarm, adequate means of escape etc</a:t>
            </a:r>
          </a:p>
          <a:p>
            <a:pPr>
              <a:buFont typeface="Arial" pitchFamily="34" charset="0"/>
              <a:buNone/>
            </a:pPr>
            <a:endParaRPr lang="en-IE" sz="1000" dirty="0"/>
          </a:p>
          <a:p>
            <a:r>
              <a:rPr lang="en-IE" sz="1000" dirty="0"/>
              <a:t>A person guilty of an offence by reason of contravention of Section 18(2), shall be liable -  </a:t>
            </a:r>
          </a:p>
          <a:p>
            <a:pPr lvl="0"/>
            <a:r>
              <a:rPr lang="en-IE" sz="1000" dirty="0"/>
              <a:t>(a.) On summary conviction to a fine not exceeding €3,000 or to imprisonment for a term not exceeding 6 months, or to both, or</a:t>
            </a:r>
          </a:p>
          <a:p>
            <a:pPr lvl="0"/>
            <a:r>
              <a:rPr lang="en-IE" sz="1000" dirty="0"/>
              <a:t>(b.) On conviction on indictment, to a fine not exceeding €130,000 or to imprisonment for a term not exceeding 2 years, or to both.</a:t>
            </a:r>
          </a:p>
          <a:p>
            <a:pPr lvl="0"/>
            <a:endParaRPr lang="en-IE" sz="1000" dirty="0"/>
          </a:p>
          <a:p>
            <a:pPr lvl="0"/>
            <a:r>
              <a:rPr lang="en-IE" sz="1000" dirty="0"/>
              <a:t>Building Regulations came into effect in 1992 – where works are being carried out they must comply with Building Regulations.</a:t>
            </a:r>
          </a:p>
          <a:p>
            <a:pPr lvl="0"/>
            <a:endParaRPr lang="en-IE" sz="1000" dirty="0"/>
          </a:p>
          <a:p>
            <a:pPr lvl="0"/>
            <a:r>
              <a:rPr lang="en-IE" sz="1000" dirty="0"/>
              <a:t>They provide provision such as:</a:t>
            </a:r>
          </a:p>
          <a:p>
            <a:r>
              <a:rPr lang="en-IE" sz="1000" dirty="0"/>
              <a:t>Securing the health, safety and welfare of people in or about buildings</a:t>
            </a:r>
          </a:p>
          <a:p>
            <a:r>
              <a:rPr lang="en-IE" sz="1000" dirty="0"/>
              <a:t>Making provision for disabled persons</a:t>
            </a:r>
          </a:p>
          <a:p>
            <a:r>
              <a:rPr lang="en-IE" sz="1000" dirty="0"/>
              <a:t>Providing for the conservation of fuel and energy</a:t>
            </a:r>
          </a:p>
          <a:p>
            <a:r>
              <a:rPr lang="en-IE" sz="1000" dirty="0"/>
              <a:t>Providing for the efficient use of resources</a:t>
            </a:r>
          </a:p>
          <a:p>
            <a:r>
              <a:rPr lang="en-IE" sz="1000" dirty="0"/>
              <a:t>Encouragement of good building practice</a:t>
            </a:r>
          </a:p>
          <a:p>
            <a:pPr lvl="0"/>
            <a:endParaRPr lang="en-IE" sz="1000" dirty="0"/>
          </a:p>
          <a:p>
            <a:pPr>
              <a:buFont typeface="Arial" pitchFamily="34" charset="0"/>
              <a:buNone/>
            </a:pPr>
            <a:endParaRPr lang="en-IE" sz="1000" dirty="0"/>
          </a:p>
        </p:txBody>
      </p:sp>
      <p:sp>
        <p:nvSpPr>
          <p:cNvPr id="4" name="Slide Number Placeholder 3"/>
          <p:cNvSpPr>
            <a:spLocks noGrp="1"/>
          </p:cNvSpPr>
          <p:nvPr>
            <p:ph type="sldNum" sz="quarter" idx="10"/>
          </p:nvPr>
        </p:nvSpPr>
        <p:spPr/>
        <p:txBody>
          <a:bodyPr/>
          <a:lstStyle/>
          <a:p>
            <a:fld id="{CFC20102-CAB3-4DC5-B7E1-65A674CCB5BB}" type="slidenum">
              <a:rPr lang="en-GB" smtClean="0"/>
              <a:pPr/>
              <a:t>4</a:t>
            </a:fld>
            <a:endParaRPr lang="en-GB" dirty="0"/>
          </a:p>
        </p:txBody>
      </p:sp>
    </p:spTree>
    <p:extLst>
      <p:ext uri="{BB962C8B-B14F-4D97-AF65-F5344CB8AC3E}">
        <p14:creationId xmlns:p14="http://schemas.microsoft.com/office/powerpoint/2010/main" val="3351870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IE" sz="1000" dirty="0"/>
              <a:t>Fire Services Acts  apply at all times regardless of how old the building is and whether or not works are being carried out!</a:t>
            </a:r>
          </a:p>
          <a:p>
            <a:pPr>
              <a:buFont typeface="Arial" pitchFamily="34" charset="0"/>
              <a:buNone/>
            </a:pPr>
            <a:r>
              <a:rPr lang="en-IE" sz="1000" dirty="0"/>
              <a:t>Where a building is considered a potentially dangerous building a Fire Safety Notice or Closure Notice may be placed on that building until remedial works are carried out to the satisfaction of the Fire Authority. (Legal Proceedings may be initiated). People we have prosecuted have gone to prison, or received a suspended sentence and a fine – take this seriously.</a:t>
            </a:r>
          </a:p>
          <a:p>
            <a:pPr>
              <a:buFont typeface="Arial" pitchFamily="34" charset="0"/>
              <a:buNone/>
            </a:pPr>
            <a:endParaRPr lang="en-IE" sz="1000" dirty="0"/>
          </a:p>
          <a:p>
            <a:pPr>
              <a:buFont typeface="Arial" pitchFamily="34" charset="0"/>
              <a:buNone/>
            </a:pPr>
            <a:r>
              <a:rPr lang="en-IE" sz="1000" dirty="0"/>
              <a:t>Section 18(2) outlines duties on persons in control of a premises – guard against the outbreak of fire, protect occupants in the event of fire etc</a:t>
            </a:r>
          </a:p>
          <a:p>
            <a:pPr>
              <a:buFont typeface="Arial" pitchFamily="34" charset="0"/>
              <a:buNone/>
            </a:pPr>
            <a:r>
              <a:rPr lang="en-IE" sz="1000" dirty="0"/>
              <a:t>Section 19 – defines a potentially dangerous building – lack of fire alarm, adequate means of escape etc</a:t>
            </a:r>
          </a:p>
          <a:p>
            <a:pPr>
              <a:buFont typeface="Arial" pitchFamily="34" charset="0"/>
              <a:buNone/>
            </a:pPr>
            <a:endParaRPr lang="en-IE" sz="1000" dirty="0"/>
          </a:p>
          <a:p>
            <a:r>
              <a:rPr lang="en-IE" sz="1000" dirty="0"/>
              <a:t>A person guilty of an offence by reason of contravention of Section 18(2), shall be liable -  </a:t>
            </a:r>
          </a:p>
          <a:p>
            <a:pPr lvl="0"/>
            <a:r>
              <a:rPr lang="en-IE" sz="1000" dirty="0"/>
              <a:t>(a.) On summary conviction to a fine not exceeding €3,000 or to imprisonment for a term not exceeding 6 months, or to both, or</a:t>
            </a:r>
          </a:p>
          <a:p>
            <a:pPr lvl="0"/>
            <a:r>
              <a:rPr lang="en-IE" sz="1000" dirty="0"/>
              <a:t>(b.) On conviction on indictment, to a fine not exceeding €130,000 or to imprisonment for a term not exceeding 2 years, or to both.</a:t>
            </a:r>
          </a:p>
          <a:p>
            <a:pPr>
              <a:buFont typeface="Arial" pitchFamily="34" charset="0"/>
              <a:buNone/>
            </a:pPr>
            <a:endParaRPr lang="en-IE" sz="1000" dirty="0"/>
          </a:p>
        </p:txBody>
      </p:sp>
      <p:sp>
        <p:nvSpPr>
          <p:cNvPr id="4" name="Slide Number Placeholder 3"/>
          <p:cNvSpPr>
            <a:spLocks noGrp="1"/>
          </p:cNvSpPr>
          <p:nvPr>
            <p:ph type="sldNum" sz="quarter" idx="10"/>
          </p:nvPr>
        </p:nvSpPr>
        <p:spPr/>
        <p:txBody>
          <a:bodyPr/>
          <a:lstStyle/>
          <a:p>
            <a:fld id="{CFC20102-CAB3-4DC5-B7E1-65A674CCB5BB}" type="slidenum">
              <a:rPr lang="en-GB" smtClean="0"/>
              <a:pPr/>
              <a:t>5</a:t>
            </a:fld>
            <a:endParaRPr lang="en-GB" dirty="0"/>
          </a:p>
        </p:txBody>
      </p:sp>
    </p:spTree>
    <p:extLst>
      <p:ext uri="{BB962C8B-B14F-4D97-AF65-F5344CB8AC3E}">
        <p14:creationId xmlns:p14="http://schemas.microsoft.com/office/powerpoint/2010/main" val="780538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IE" sz="1100" dirty="0"/>
              <a:t>Building Regulations are there to ensure the health, safety and welfare of persons in and around buildings and the energy efficiency of buildings</a:t>
            </a:r>
          </a:p>
          <a:p>
            <a:pPr>
              <a:buFont typeface="Arial" pitchFamily="34" charset="0"/>
              <a:buNone/>
            </a:pPr>
            <a:endParaRPr lang="en-IE" sz="1100" dirty="0"/>
          </a:p>
          <a:p>
            <a:pPr>
              <a:buFont typeface="Arial" pitchFamily="34" charset="0"/>
              <a:buNone/>
            </a:pPr>
            <a:r>
              <a:rPr lang="en-IE" sz="1100" dirty="0"/>
              <a:t>The are non-prescriptive – It is the Building Control Authorities job to determine compliance. There are guidance documents to prove prima facie compliance however there are other ways to prove compliance – hence the importance of getting competent advice early.</a:t>
            </a:r>
          </a:p>
          <a:p>
            <a:pPr>
              <a:buFont typeface="Arial" pitchFamily="34" charset="0"/>
              <a:buNone/>
            </a:pPr>
            <a:endParaRPr lang="en-IE" sz="1100" dirty="0"/>
          </a:p>
          <a:p>
            <a:pPr lvl="0"/>
            <a:r>
              <a:rPr lang="en-IE" sz="1100" dirty="0"/>
              <a:t>Building Regulations came into effect in 1992 – where works are being carried out they must comply with Building Regulations.</a:t>
            </a:r>
          </a:p>
          <a:p>
            <a:pPr lvl="0"/>
            <a:endParaRPr lang="en-IE" sz="1100" dirty="0"/>
          </a:p>
          <a:p>
            <a:pPr lvl="0"/>
            <a:r>
              <a:rPr lang="en-IE" sz="1100" dirty="0"/>
              <a:t>They provide provision such as:</a:t>
            </a:r>
          </a:p>
          <a:p>
            <a:r>
              <a:rPr lang="en-IE" sz="1100" dirty="0"/>
              <a:t>Securing the health, safety and welfare of people in or about buildings</a:t>
            </a:r>
          </a:p>
          <a:p>
            <a:r>
              <a:rPr lang="en-IE" sz="1100" dirty="0"/>
              <a:t>Making provision for disabled persons</a:t>
            </a:r>
          </a:p>
          <a:p>
            <a:r>
              <a:rPr lang="en-IE" sz="1100" dirty="0"/>
              <a:t>Providing for the conservation of fuel and energy</a:t>
            </a:r>
          </a:p>
          <a:p>
            <a:r>
              <a:rPr lang="en-IE" sz="1100" dirty="0"/>
              <a:t>Providing for the efficient use of resources</a:t>
            </a:r>
          </a:p>
          <a:p>
            <a:r>
              <a:rPr lang="en-IE" sz="1100" dirty="0"/>
              <a:t>Encouragement of good building practice</a:t>
            </a:r>
          </a:p>
        </p:txBody>
      </p:sp>
      <p:sp>
        <p:nvSpPr>
          <p:cNvPr id="4" name="Slide Number Placeholder 3"/>
          <p:cNvSpPr>
            <a:spLocks noGrp="1"/>
          </p:cNvSpPr>
          <p:nvPr>
            <p:ph type="sldNum" sz="quarter" idx="10"/>
          </p:nvPr>
        </p:nvSpPr>
        <p:spPr/>
        <p:txBody>
          <a:bodyPr/>
          <a:lstStyle/>
          <a:p>
            <a:fld id="{CFC20102-CAB3-4DC5-B7E1-65A674CCB5BB}" type="slidenum">
              <a:rPr lang="en-GB" smtClean="0"/>
              <a:pPr/>
              <a:t>6</a:t>
            </a:fld>
            <a:endParaRPr lang="en-GB" dirty="0"/>
          </a:p>
        </p:txBody>
      </p:sp>
    </p:spTree>
    <p:extLst>
      <p:ext uri="{BB962C8B-B14F-4D97-AF65-F5344CB8AC3E}">
        <p14:creationId xmlns:p14="http://schemas.microsoft.com/office/powerpoint/2010/main" val="3323071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IE" sz="1100" dirty="0"/>
          </a:p>
        </p:txBody>
      </p:sp>
      <p:sp>
        <p:nvSpPr>
          <p:cNvPr id="4" name="Slide Number Placeholder 3"/>
          <p:cNvSpPr>
            <a:spLocks noGrp="1"/>
          </p:cNvSpPr>
          <p:nvPr>
            <p:ph type="sldNum" sz="quarter" idx="10"/>
          </p:nvPr>
        </p:nvSpPr>
        <p:spPr/>
        <p:txBody>
          <a:bodyPr/>
          <a:lstStyle/>
          <a:p>
            <a:fld id="{CFC20102-CAB3-4DC5-B7E1-65A674CCB5BB}" type="slidenum">
              <a:rPr lang="en-GB" smtClean="0"/>
              <a:pPr/>
              <a:t>7</a:t>
            </a:fld>
            <a:endParaRPr lang="en-GB" dirty="0"/>
          </a:p>
        </p:txBody>
      </p:sp>
    </p:spTree>
    <p:extLst>
      <p:ext uri="{BB962C8B-B14F-4D97-AF65-F5344CB8AC3E}">
        <p14:creationId xmlns:p14="http://schemas.microsoft.com/office/powerpoint/2010/main" val="3779399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IE" sz="1100" dirty="0"/>
              <a:t>Building Regulations are there to ensure the health, safety and welfare of persons in and around buildings</a:t>
            </a:r>
          </a:p>
          <a:p>
            <a:pPr>
              <a:buFont typeface="Arial" pitchFamily="34" charset="0"/>
              <a:buNone/>
            </a:pPr>
            <a:endParaRPr lang="en-IE" sz="1100" dirty="0"/>
          </a:p>
          <a:p>
            <a:pPr>
              <a:buFont typeface="Arial" pitchFamily="34" charset="0"/>
              <a:buNone/>
            </a:pPr>
            <a:r>
              <a:rPr lang="en-IE" sz="1100" dirty="0"/>
              <a:t>The are non-prescriptive – It is the Building Control Authorities job to determine compliance. There are guidance documents to prove prima facie compliance however there are other ways to prove compliance – hence the importance of getting competent advice early.</a:t>
            </a:r>
          </a:p>
          <a:p>
            <a:pPr>
              <a:buFont typeface="Arial" pitchFamily="34" charset="0"/>
              <a:buNone/>
            </a:pPr>
            <a:endParaRPr lang="en-IE" sz="1100" dirty="0"/>
          </a:p>
          <a:p>
            <a:pPr>
              <a:buFont typeface="Arial" pitchFamily="34" charset="0"/>
              <a:buNone/>
            </a:pPr>
            <a:r>
              <a:rPr lang="en-IE" sz="1100" dirty="0"/>
              <a:t>If you follow TGD B to the full extent you will be fully compliant with Part B of the Building Regulations – but there are other ways of proving compliance.</a:t>
            </a:r>
          </a:p>
        </p:txBody>
      </p:sp>
      <p:sp>
        <p:nvSpPr>
          <p:cNvPr id="4" name="Slide Number Placeholder 3"/>
          <p:cNvSpPr>
            <a:spLocks noGrp="1"/>
          </p:cNvSpPr>
          <p:nvPr>
            <p:ph type="sldNum" sz="quarter" idx="10"/>
          </p:nvPr>
        </p:nvSpPr>
        <p:spPr/>
        <p:txBody>
          <a:bodyPr/>
          <a:lstStyle/>
          <a:p>
            <a:fld id="{CFC20102-CAB3-4DC5-B7E1-65A674CCB5BB}" type="slidenum">
              <a:rPr lang="en-GB" smtClean="0"/>
              <a:pPr/>
              <a:t>8</a:t>
            </a:fld>
            <a:endParaRPr lang="en-GB" dirty="0"/>
          </a:p>
        </p:txBody>
      </p:sp>
    </p:spTree>
    <p:extLst>
      <p:ext uri="{BB962C8B-B14F-4D97-AF65-F5344CB8AC3E}">
        <p14:creationId xmlns:p14="http://schemas.microsoft.com/office/powerpoint/2010/main" val="3614766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IE" sz="1100" dirty="0"/>
              <a:t>Building control regulations – they are there to provide a means of proving compliance with the building regulations. Items covered under the building control regulations include fire safety certificates, disability access certificates and commencement notices.</a:t>
            </a:r>
          </a:p>
          <a:p>
            <a:pPr>
              <a:buFont typeface="Arial" pitchFamily="34" charset="0"/>
              <a:buNone/>
            </a:pPr>
            <a:endParaRPr lang="en-IE" sz="1100" dirty="0"/>
          </a:p>
          <a:p>
            <a:pPr>
              <a:buFont typeface="Arial" pitchFamily="34" charset="0"/>
              <a:buNone/>
            </a:pPr>
            <a:r>
              <a:rPr lang="en-IE" sz="1100" dirty="0"/>
              <a:t>All of above can be lodged on the Building Control Management System which your consultant will be fully aware of.</a:t>
            </a:r>
          </a:p>
        </p:txBody>
      </p:sp>
      <p:sp>
        <p:nvSpPr>
          <p:cNvPr id="4" name="Slide Number Placeholder 3"/>
          <p:cNvSpPr>
            <a:spLocks noGrp="1"/>
          </p:cNvSpPr>
          <p:nvPr>
            <p:ph type="sldNum" sz="quarter" idx="10"/>
          </p:nvPr>
        </p:nvSpPr>
        <p:spPr/>
        <p:txBody>
          <a:bodyPr/>
          <a:lstStyle/>
          <a:p>
            <a:fld id="{CFC20102-CAB3-4DC5-B7E1-65A674CCB5BB}" type="slidenum">
              <a:rPr lang="en-GB" smtClean="0"/>
              <a:pPr/>
              <a:t>9</a:t>
            </a:fld>
            <a:endParaRPr lang="en-GB" dirty="0"/>
          </a:p>
        </p:txBody>
      </p:sp>
    </p:spTree>
    <p:extLst>
      <p:ext uri="{BB962C8B-B14F-4D97-AF65-F5344CB8AC3E}">
        <p14:creationId xmlns:p14="http://schemas.microsoft.com/office/powerpoint/2010/main" val="700611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A2321-BD8E-481B-9131-32D3DD0AE78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E"/>
          </a:p>
        </p:txBody>
      </p:sp>
      <p:sp>
        <p:nvSpPr>
          <p:cNvPr id="3" name="Subtitle 2">
            <a:extLst>
              <a:ext uri="{FF2B5EF4-FFF2-40B4-BE49-F238E27FC236}">
                <a16:creationId xmlns:a16="http://schemas.microsoft.com/office/drawing/2014/main" id="{76BD07F7-D664-423A-962C-81B1544D0BB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9B294002-4AA2-4C59-BFF4-304EDC1835D9}"/>
              </a:ext>
            </a:extLst>
          </p:cNvPr>
          <p:cNvSpPr>
            <a:spLocks noGrp="1"/>
          </p:cNvSpPr>
          <p:nvPr>
            <p:ph type="dt" sz="half" idx="10"/>
          </p:nvPr>
        </p:nvSpPr>
        <p:spPr/>
        <p:txBody>
          <a:bodyPr/>
          <a:lstStyle/>
          <a:p>
            <a:fld id="{A175D9FD-C19A-4FA2-8009-44EA84810D7E}" type="datetime1">
              <a:rPr lang="en-GB" smtClean="0"/>
              <a:pPr/>
              <a:t>20/11/2023</a:t>
            </a:fld>
            <a:endParaRPr lang="en-GB" dirty="0"/>
          </a:p>
        </p:txBody>
      </p:sp>
      <p:sp>
        <p:nvSpPr>
          <p:cNvPr id="5" name="Footer Placeholder 4">
            <a:extLst>
              <a:ext uri="{FF2B5EF4-FFF2-40B4-BE49-F238E27FC236}">
                <a16:creationId xmlns:a16="http://schemas.microsoft.com/office/drawing/2014/main" id="{5A2E3CFD-0D64-4F4A-9E10-59699E93DCD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76E12FC-6FA9-4C31-ABC6-1DF981699394}"/>
              </a:ext>
            </a:extLst>
          </p:cNvPr>
          <p:cNvSpPr>
            <a:spLocks noGrp="1"/>
          </p:cNvSpPr>
          <p:nvPr>
            <p:ph type="sldNum" sz="quarter" idx="12"/>
          </p:nvPr>
        </p:nvSpPr>
        <p:spPr/>
        <p:txBody>
          <a:bodyPr/>
          <a:lstStyle/>
          <a:p>
            <a:fld id="{FD1DB886-360E-4C0E-9734-31132D9A778C}" type="slidenum">
              <a:rPr lang="en-GB" smtClean="0"/>
              <a:pPr/>
              <a:t>‹#›</a:t>
            </a:fld>
            <a:endParaRPr lang="en-GB" dirty="0"/>
          </a:p>
        </p:txBody>
      </p:sp>
      <p:pic>
        <p:nvPicPr>
          <p:cNvPr id="7" name="Picture 6" descr="New Fire Logo.png">
            <a:extLst>
              <a:ext uri="{FF2B5EF4-FFF2-40B4-BE49-F238E27FC236}">
                <a16:creationId xmlns:a16="http://schemas.microsoft.com/office/drawing/2014/main" id="{FDC647C0-D374-451E-9FA3-82DC8EB736DB}"/>
              </a:ext>
            </a:extLst>
          </p:cNvPr>
          <p:cNvPicPr>
            <a:picLocks noChangeAspect="1"/>
          </p:cNvPicPr>
          <p:nvPr userDrawn="1"/>
        </p:nvPicPr>
        <p:blipFill>
          <a:blip r:embed="rId2" cstate="print">
            <a:clrChange>
              <a:clrFrom>
                <a:srgbClr val="000000">
                  <a:alpha val="0"/>
                </a:srgbClr>
              </a:clrFrom>
              <a:clrTo>
                <a:srgbClr val="000000">
                  <a:alpha val="0"/>
                </a:srgbClr>
              </a:clrTo>
            </a:clrChange>
            <a:lum bright="70000" contrast="-70000"/>
          </a:blip>
          <a:stretch>
            <a:fillRect/>
          </a:stretch>
        </p:blipFill>
        <p:spPr>
          <a:xfrm>
            <a:off x="1513917" y="370917"/>
            <a:ext cx="6116166" cy="6116166"/>
          </a:xfrm>
          <a:prstGeom prst="rect">
            <a:avLst/>
          </a:prstGeom>
        </p:spPr>
      </p:pic>
    </p:spTree>
    <p:extLst>
      <p:ext uri="{BB962C8B-B14F-4D97-AF65-F5344CB8AC3E}">
        <p14:creationId xmlns:p14="http://schemas.microsoft.com/office/powerpoint/2010/main" val="850092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D132B-41E7-48DC-89F6-4330FEC0C6A5}"/>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25323E0E-AC30-4309-B56A-3008FB0E3E3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C2FC64F-D253-4A16-95C6-B917BE26AABA}"/>
              </a:ext>
            </a:extLst>
          </p:cNvPr>
          <p:cNvSpPr>
            <a:spLocks noGrp="1"/>
          </p:cNvSpPr>
          <p:nvPr>
            <p:ph type="dt" sz="half" idx="10"/>
          </p:nvPr>
        </p:nvSpPr>
        <p:spPr/>
        <p:txBody>
          <a:bodyPr/>
          <a:lstStyle/>
          <a:p>
            <a:fld id="{91CDFC4D-98C1-4DAF-A95C-BA77EF4C9F39}" type="datetime1">
              <a:rPr lang="en-GB" smtClean="0"/>
              <a:pPr/>
              <a:t>20/11/2023</a:t>
            </a:fld>
            <a:endParaRPr lang="en-GB" dirty="0"/>
          </a:p>
        </p:txBody>
      </p:sp>
      <p:sp>
        <p:nvSpPr>
          <p:cNvPr id="5" name="Footer Placeholder 4">
            <a:extLst>
              <a:ext uri="{FF2B5EF4-FFF2-40B4-BE49-F238E27FC236}">
                <a16:creationId xmlns:a16="http://schemas.microsoft.com/office/drawing/2014/main" id="{4FDDA74C-4B39-41F8-AA35-BE78790E245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7EBFF15-0FFF-45E5-A80C-8A05F4938331}"/>
              </a:ext>
            </a:extLst>
          </p:cNvPr>
          <p:cNvSpPr>
            <a:spLocks noGrp="1"/>
          </p:cNvSpPr>
          <p:nvPr>
            <p:ph type="sldNum" sz="quarter" idx="12"/>
          </p:nvPr>
        </p:nvSpPr>
        <p:spPr/>
        <p:txBody>
          <a:bodyPr/>
          <a:lstStyle/>
          <a:p>
            <a:fld id="{FD1DB886-360E-4C0E-9734-31132D9A778C}" type="slidenum">
              <a:rPr lang="en-GB" smtClean="0"/>
              <a:pPr/>
              <a:t>‹#›</a:t>
            </a:fld>
            <a:endParaRPr lang="en-GB" dirty="0"/>
          </a:p>
        </p:txBody>
      </p:sp>
    </p:spTree>
    <p:extLst>
      <p:ext uri="{BB962C8B-B14F-4D97-AF65-F5344CB8AC3E}">
        <p14:creationId xmlns:p14="http://schemas.microsoft.com/office/powerpoint/2010/main" val="3149813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785E1B-FC4D-4778-B245-60B8850E9F0E}"/>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BC85819D-432D-4DCA-8466-4A7E6CEE9BB4}"/>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D20F35A-D461-46CC-8F7A-18E953D526C4}"/>
              </a:ext>
            </a:extLst>
          </p:cNvPr>
          <p:cNvSpPr>
            <a:spLocks noGrp="1"/>
          </p:cNvSpPr>
          <p:nvPr>
            <p:ph type="dt" sz="half" idx="10"/>
          </p:nvPr>
        </p:nvSpPr>
        <p:spPr/>
        <p:txBody>
          <a:bodyPr/>
          <a:lstStyle/>
          <a:p>
            <a:fld id="{E2130877-8E08-4CEF-9323-68A70B9B7AC8}" type="datetime1">
              <a:rPr lang="en-GB" smtClean="0"/>
              <a:pPr/>
              <a:t>20/11/2023</a:t>
            </a:fld>
            <a:endParaRPr lang="en-GB" dirty="0"/>
          </a:p>
        </p:txBody>
      </p:sp>
      <p:sp>
        <p:nvSpPr>
          <p:cNvPr id="5" name="Footer Placeholder 4">
            <a:extLst>
              <a:ext uri="{FF2B5EF4-FFF2-40B4-BE49-F238E27FC236}">
                <a16:creationId xmlns:a16="http://schemas.microsoft.com/office/drawing/2014/main" id="{17A0A887-47E3-495F-AE9E-18B9261D5E1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8FC2720-0235-4542-8A39-8F0FFC595D09}"/>
              </a:ext>
            </a:extLst>
          </p:cNvPr>
          <p:cNvSpPr>
            <a:spLocks noGrp="1"/>
          </p:cNvSpPr>
          <p:nvPr>
            <p:ph type="sldNum" sz="quarter" idx="12"/>
          </p:nvPr>
        </p:nvSpPr>
        <p:spPr/>
        <p:txBody>
          <a:bodyPr/>
          <a:lstStyle/>
          <a:p>
            <a:fld id="{FD1DB886-360E-4C0E-9734-31132D9A778C}" type="slidenum">
              <a:rPr lang="en-GB" smtClean="0"/>
              <a:pPr/>
              <a:t>‹#›</a:t>
            </a:fld>
            <a:endParaRPr lang="en-GB" dirty="0"/>
          </a:p>
        </p:txBody>
      </p:sp>
    </p:spTree>
    <p:extLst>
      <p:ext uri="{BB962C8B-B14F-4D97-AF65-F5344CB8AC3E}">
        <p14:creationId xmlns:p14="http://schemas.microsoft.com/office/powerpoint/2010/main" val="1361967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62F6A93-2D12-4EAB-A686-7348A96B34A2}" type="datetime1">
              <a:rPr lang="en-GB" smtClean="0"/>
              <a:pPr/>
              <a:t>20/11/2023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D1DB886-360E-4C0E-9734-31132D9A778C}" type="slidenum">
              <a:rPr lang="en-GB" smtClean="0"/>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CF6B3CB-8F3A-4203-96A6-AD8595EFED46}" type="datetime1">
              <a:rPr lang="en-GB" smtClean="0"/>
              <a:pPr/>
              <a:t>20/11/2023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D1DB886-360E-4C0E-9734-31132D9A778C}"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A0C31-3C83-44EC-8D72-12CEB135190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389ECB2C-DEE8-469F-83F2-4080FF1A00A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91EFF88-B40F-4090-A710-E21735C6A8DD}"/>
              </a:ext>
            </a:extLst>
          </p:cNvPr>
          <p:cNvSpPr>
            <a:spLocks noGrp="1"/>
          </p:cNvSpPr>
          <p:nvPr>
            <p:ph type="dt" sz="half" idx="10"/>
          </p:nvPr>
        </p:nvSpPr>
        <p:spPr/>
        <p:txBody>
          <a:bodyPr/>
          <a:lstStyle/>
          <a:p>
            <a:fld id="{EB03A9D8-A6A3-4E94-803D-D8C427C356E5}" type="datetime1">
              <a:rPr lang="en-GB" smtClean="0"/>
              <a:pPr/>
              <a:t>20/11/2023</a:t>
            </a:fld>
            <a:endParaRPr lang="en-GB" dirty="0"/>
          </a:p>
        </p:txBody>
      </p:sp>
      <p:sp>
        <p:nvSpPr>
          <p:cNvPr id="5" name="Footer Placeholder 4">
            <a:extLst>
              <a:ext uri="{FF2B5EF4-FFF2-40B4-BE49-F238E27FC236}">
                <a16:creationId xmlns:a16="http://schemas.microsoft.com/office/drawing/2014/main" id="{D5B0E413-B5AD-4D10-A5D9-70F46BF244B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FEEAE3F-83F8-4A57-A52F-624FD0C8AE43}"/>
              </a:ext>
            </a:extLst>
          </p:cNvPr>
          <p:cNvSpPr>
            <a:spLocks noGrp="1"/>
          </p:cNvSpPr>
          <p:nvPr>
            <p:ph type="sldNum" sz="quarter" idx="12"/>
          </p:nvPr>
        </p:nvSpPr>
        <p:spPr/>
        <p:txBody>
          <a:bodyPr/>
          <a:lstStyle/>
          <a:p>
            <a:fld id="{FD1DB886-360E-4C0E-9734-31132D9A778C}" type="slidenum">
              <a:rPr lang="en-GB" smtClean="0"/>
              <a:pPr/>
              <a:t>‹#›</a:t>
            </a:fld>
            <a:endParaRPr lang="en-GB" dirty="0"/>
          </a:p>
        </p:txBody>
      </p:sp>
      <p:pic>
        <p:nvPicPr>
          <p:cNvPr id="8" name="Picture 7" descr="New Fire Logo.png">
            <a:extLst>
              <a:ext uri="{FF2B5EF4-FFF2-40B4-BE49-F238E27FC236}">
                <a16:creationId xmlns:a16="http://schemas.microsoft.com/office/drawing/2014/main" id="{F70F09DD-4BE8-44BC-A4CA-507BEDF86DD0}"/>
              </a:ext>
            </a:extLst>
          </p:cNvPr>
          <p:cNvPicPr>
            <a:picLocks noChangeAspect="1"/>
          </p:cNvPicPr>
          <p:nvPr userDrawn="1"/>
        </p:nvPicPr>
        <p:blipFill>
          <a:blip r:embed="rId2" cstate="print">
            <a:lum bright="70000" contrast="-70000"/>
          </a:blip>
          <a:stretch>
            <a:fillRect/>
          </a:stretch>
        </p:blipFill>
        <p:spPr>
          <a:xfrm>
            <a:off x="7486650" y="-32776"/>
            <a:ext cx="1628800" cy="1628800"/>
          </a:xfrm>
          <a:prstGeom prst="rect">
            <a:avLst/>
          </a:prstGeom>
        </p:spPr>
      </p:pic>
      <p:pic>
        <p:nvPicPr>
          <p:cNvPr id="9" name="Picture 2" descr="www.tipperarycoco.ie">
            <a:extLst>
              <a:ext uri="{FF2B5EF4-FFF2-40B4-BE49-F238E27FC236}">
                <a16:creationId xmlns:a16="http://schemas.microsoft.com/office/drawing/2014/main" id="{79B26AC5-6ACB-4833-BE24-B6C2D19B716D}"/>
              </a:ext>
            </a:extLst>
          </p:cNvPr>
          <p:cNvPicPr>
            <a:picLocks noChangeAspect="1" noChangeArrowheads="1"/>
          </p:cNvPicPr>
          <p:nvPr userDrawn="1"/>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79513" y="196256"/>
            <a:ext cx="3196322" cy="712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53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774DA-8FF5-4FAA-84DF-11890470413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3992F4BD-52F4-4EF5-993A-476837125F0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B636E82-88D2-478A-9168-6D30C9AEE3B9}"/>
              </a:ext>
            </a:extLst>
          </p:cNvPr>
          <p:cNvSpPr>
            <a:spLocks noGrp="1"/>
          </p:cNvSpPr>
          <p:nvPr>
            <p:ph type="dt" sz="half" idx="10"/>
          </p:nvPr>
        </p:nvSpPr>
        <p:spPr/>
        <p:txBody>
          <a:bodyPr/>
          <a:lstStyle/>
          <a:p>
            <a:fld id="{0988CFC8-BCDF-4F8F-A5D4-FE259C4DDC0E}" type="datetime1">
              <a:rPr lang="en-GB" smtClean="0"/>
              <a:pPr/>
              <a:t>20/11/2023</a:t>
            </a:fld>
            <a:endParaRPr lang="en-GB" dirty="0"/>
          </a:p>
        </p:txBody>
      </p:sp>
      <p:sp>
        <p:nvSpPr>
          <p:cNvPr id="5" name="Footer Placeholder 4">
            <a:extLst>
              <a:ext uri="{FF2B5EF4-FFF2-40B4-BE49-F238E27FC236}">
                <a16:creationId xmlns:a16="http://schemas.microsoft.com/office/drawing/2014/main" id="{11F5ADD2-316A-4BBF-AAF6-B3332B8D70C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A811102-53DC-4E50-9FA0-7538A20C0F2F}"/>
              </a:ext>
            </a:extLst>
          </p:cNvPr>
          <p:cNvSpPr>
            <a:spLocks noGrp="1"/>
          </p:cNvSpPr>
          <p:nvPr>
            <p:ph type="sldNum" sz="quarter" idx="12"/>
          </p:nvPr>
        </p:nvSpPr>
        <p:spPr/>
        <p:txBody>
          <a:bodyPr/>
          <a:lstStyle/>
          <a:p>
            <a:fld id="{FD1DB886-360E-4C0E-9734-31132D9A778C}" type="slidenum">
              <a:rPr lang="en-GB" smtClean="0"/>
              <a:pPr/>
              <a:t>‹#›</a:t>
            </a:fld>
            <a:endParaRPr lang="en-GB" dirty="0"/>
          </a:p>
        </p:txBody>
      </p:sp>
    </p:spTree>
    <p:extLst>
      <p:ext uri="{BB962C8B-B14F-4D97-AF65-F5344CB8AC3E}">
        <p14:creationId xmlns:p14="http://schemas.microsoft.com/office/powerpoint/2010/main" val="1249368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E21F3-53CA-47C1-992E-37A4A0035A38}"/>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4CD9AC7-BAA7-408C-BC69-71A2F732616B}"/>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082211A-C8EA-4FA4-AB3F-C8D865204B76}"/>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10876D3E-62B2-4C4D-B690-58F0B35526E5}"/>
              </a:ext>
            </a:extLst>
          </p:cNvPr>
          <p:cNvSpPr>
            <a:spLocks noGrp="1"/>
          </p:cNvSpPr>
          <p:nvPr>
            <p:ph type="dt" sz="half" idx="10"/>
          </p:nvPr>
        </p:nvSpPr>
        <p:spPr/>
        <p:txBody>
          <a:bodyPr/>
          <a:lstStyle/>
          <a:p>
            <a:fld id="{0F664EF3-4F7B-431A-AEC1-85F43F6DB135}" type="datetime1">
              <a:rPr lang="en-GB" smtClean="0"/>
              <a:pPr/>
              <a:t>20/11/2023</a:t>
            </a:fld>
            <a:endParaRPr lang="en-GB" dirty="0"/>
          </a:p>
        </p:txBody>
      </p:sp>
      <p:sp>
        <p:nvSpPr>
          <p:cNvPr id="6" name="Footer Placeholder 5">
            <a:extLst>
              <a:ext uri="{FF2B5EF4-FFF2-40B4-BE49-F238E27FC236}">
                <a16:creationId xmlns:a16="http://schemas.microsoft.com/office/drawing/2014/main" id="{1FB08672-F2A0-4267-A754-C3C8C326248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21C03EC-8E01-4247-8E8D-CB32FD028CF1}"/>
              </a:ext>
            </a:extLst>
          </p:cNvPr>
          <p:cNvSpPr>
            <a:spLocks noGrp="1"/>
          </p:cNvSpPr>
          <p:nvPr>
            <p:ph type="sldNum" sz="quarter" idx="12"/>
          </p:nvPr>
        </p:nvSpPr>
        <p:spPr/>
        <p:txBody>
          <a:bodyPr/>
          <a:lstStyle/>
          <a:p>
            <a:fld id="{FD1DB886-360E-4C0E-9734-31132D9A778C}" type="slidenum">
              <a:rPr lang="en-GB" smtClean="0"/>
              <a:pPr/>
              <a:t>‹#›</a:t>
            </a:fld>
            <a:endParaRPr lang="en-GB" dirty="0"/>
          </a:p>
        </p:txBody>
      </p:sp>
    </p:spTree>
    <p:extLst>
      <p:ext uri="{BB962C8B-B14F-4D97-AF65-F5344CB8AC3E}">
        <p14:creationId xmlns:p14="http://schemas.microsoft.com/office/powerpoint/2010/main" val="3755792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D40F6-4FE1-4D94-B45F-30B5BA686EA0}"/>
              </a:ext>
            </a:extLst>
          </p:cNvPr>
          <p:cNvSpPr>
            <a:spLocks noGrp="1"/>
          </p:cNvSpPr>
          <p:nvPr>
            <p:ph type="title"/>
          </p:nvPr>
        </p:nvSpPr>
        <p:spPr>
          <a:xfrm>
            <a:off x="629841" y="365126"/>
            <a:ext cx="78867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453B970E-CFE7-4891-96E1-3AD5BD2A761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13AD438E-D0CD-4DC5-BDAF-7B769306AA59}"/>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06B4EBAF-2FE5-46A4-9F14-1079E0E55BF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B7A41A2C-C42D-45E8-A25B-E752F2DF86BE}"/>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594C6703-16ED-4A1B-B108-E411AB6C5C5E}"/>
              </a:ext>
            </a:extLst>
          </p:cNvPr>
          <p:cNvSpPr>
            <a:spLocks noGrp="1"/>
          </p:cNvSpPr>
          <p:nvPr>
            <p:ph type="dt" sz="half" idx="10"/>
          </p:nvPr>
        </p:nvSpPr>
        <p:spPr/>
        <p:txBody>
          <a:bodyPr/>
          <a:lstStyle/>
          <a:p>
            <a:fld id="{C3B26007-69C6-4C18-950E-9386CBF36710}" type="datetime1">
              <a:rPr lang="en-GB" smtClean="0"/>
              <a:pPr/>
              <a:t>20/11/2023</a:t>
            </a:fld>
            <a:endParaRPr lang="en-GB" dirty="0"/>
          </a:p>
        </p:txBody>
      </p:sp>
      <p:sp>
        <p:nvSpPr>
          <p:cNvPr id="8" name="Footer Placeholder 7">
            <a:extLst>
              <a:ext uri="{FF2B5EF4-FFF2-40B4-BE49-F238E27FC236}">
                <a16:creationId xmlns:a16="http://schemas.microsoft.com/office/drawing/2014/main" id="{FB6B1CCC-832E-4CA3-8878-1A10F210D0E9}"/>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38F21845-13B0-491E-9901-BC13B98A46EF}"/>
              </a:ext>
            </a:extLst>
          </p:cNvPr>
          <p:cNvSpPr>
            <a:spLocks noGrp="1"/>
          </p:cNvSpPr>
          <p:nvPr>
            <p:ph type="sldNum" sz="quarter" idx="12"/>
          </p:nvPr>
        </p:nvSpPr>
        <p:spPr/>
        <p:txBody>
          <a:bodyPr/>
          <a:lstStyle/>
          <a:p>
            <a:fld id="{FD1DB886-360E-4C0E-9734-31132D9A778C}" type="slidenum">
              <a:rPr lang="en-GB" smtClean="0"/>
              <a:pPr/>
              <a:t>‹#›</a:t>
            </a:fld>
            <a:endParaRPr lang="en-GB" dirty="0"/>
          </a:p>
        </p:txBody>
      </p:sp>
    </p:spTree>
    <p:extLst>
      <p:ext uri="{BB962C8B-B14F-4D97-AF65-F5344CB8AC3E}">
        <p14:creationId xmlns:p14="http://schemas.microsoft.com/office/powerpoint/2010/main" val="4124902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B743D-FCAB-4B0D-A8F7-A253E4234EE1}"/>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5760BB8E-054F-4191-9601-3146DD12BF26}"/>
              </a:ext>
            </a:extLst>
          </p:cNvPr>
          <p:cNvSpPr>
            <a:spLocks noGrp="1"/>
          </p:cNvSpPr>
          <p:nvPr>
            <p:ph type="dt" sz="half" idx="10"/>
          </p:nvPr>
        </p:nvSpPr>
        <p:spPr/>
        <p:txBody>
          <a:bodyPr/>
          <a:lstStyle/>
          <a:p>
            <a:fld id="{2E91C087-0027-4576-B634-70948780474E}" type="datetime1">
              <a:rPr lang="en-GB" smtClean="0"/>
              <a:pPr/>
              <a:t>20/11/2023</a:t>
            </a:fld>
            <a:endParaRPr lang="en-GB" dirty="0"/>
          </a:p>
        </p:txBody>
      </p:sp>
      <p:sp>
        <p:nvSpPr>
          <p:cNvPr id="4" name="Footer Placeholder 3">
            <a:extLst>
              <a:ext uri="{FF2B5EF4-FFF2-40B4-BE49-F238E27FC236}">
                <a16:creationId xmlns:a16="http://schemas.microsoft.com/office/drawing/2014/main" id="{187872DC-D4D9-408A-8E40-D611FDEC65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D7EC82E-D577-46DD-B766-7EDA5E31C614}"/>
              </a:ext>
            </a:extLst>
          </p:cNvPr>
          <p:cNvSpPr>
            <a:spLocks noGrp="1"/>
          </p:cNvSpPr>
          <p:nvPr>
            <p:ph type="sldNum" sz="quarter" idx="12"/>
          </p:nvPr>
        </p:nvSpPr>
        <p:spPr/>
        <p:txBody>
          <a:bodyPr/>
          <a:lstStyle/>
          <a:p>
            <a:fld id="{FD1DB886-360E-4C0E-9734-31132D9A778C}" type="slidenum">
              <a:rPr lang="en-GB" smtClean="0"/>
              <a:pPr/>
              <a:t>‹#›</a:t>
            </a:fld>
            <a:endParaRPr lang="en-GB" dirty="0"/>
          </a:p>
        </p:txBody>
      </p:sp>
    </p:spTree>
    <p:extLst>
      <p:ext uri="{BB962C8B-B14F-4D97-AF65-F5344CB8AC3E}">
        <p14:creationId xmlns:p14="http://schemas.microsoft.com/office/powerpoint/2010/main" val="2243976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70347A-D5C7-41C2-855D-61431B044920}"/>
              </a:ext>
            </a:extLst>
          </p:cNvPr>
          <p:cNvSpPr>
            <a:spLocks noGrp="1"/>
          </p:cNvSpPr>
          <p:nvPr>
            <p:ph type="dt" sz="half" idx="10"/>
          </p:nvPr>
        </p:nvSpPr>
        <p:spPr/>
        <p:txBody>
          <a:bodyPr/>
          <a:lstStyle/>
          <a:p>
            <a:fld id="{5D7BBCD2-1453-4D8D-B5F6-DEF1BE721ADB}" type="datetime1">
              <a:rPr lang="en-GB" smtClean="0"/>
              <a:pPr/>
              <a:t>20/11/2023</a:t>
            </a:fld>
            <a:endParaRPr lang="en-GB" dirty="0"/>
          </a:p>
        </p:txBody>
      </p:sp>
      <p:sp>
        <p:nvSpPr>
          <p:cNvPr id="3" name="Footer Placeholder 2">
            <a:extLst>
              <a:ext uri="{FF2B5EF4-FFF2-40B4-BE49-F238E27FC236}">
                <a16:creationId xmlns:a16="http://schemas.microsoft.com/office/drawing/2014/main" id="{7E146EC9-5318-4822-BE57-DAC8C442202E}"/>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25D06AF9-7641-4C08-B9C2-AE26DF5511AD}"/>
              </a:ext>
            </a:extLst>
          </p:cNvPr>
          <p:cNvSpPr>
            <a:spLocks noGrp="1"/>
          </p:cNvSpPr>
          <p:nvPr>
            <p:ph type="sldNum" sz="quarter" idx="12"/>
          </p:nvPr>
        </p:nvSpPr>
        <p:spPr/>
        <p:txBody>
          <a:bodyPr/>
          <a:lstStyle/>
          <a:p>
            <a:fld id="{FD1DB886-360E-4C0E-9734-31132D9A778C}" type="slidenum">
              <a:rPr lang="en-GB" smtClean="0"/>
              <a:pPr/>
              <a:t>‹#›</a:t>
            </a:fld>
            <a:endParaRPr lang="en-GB" dirty="0"/>
          </a:p>
        </p:txBody>
      </p:sp>
    </p:spTree>
    <p:extLst>
      <p:ext uri="{BB962C8B-B14F-4D97-AF65-F5344CB8AC3E}">
        <p14:creationId xmlns:p14="http://schemas.microsoft.com/office/powerpoint/2010/main" val="3701968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C4DA3-01EB-4C99-94C7-2C9B74B8D67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D29807BE-92B9-4652-AC54-0CFFCD2FB89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F13F3057-A000-43AB-A93A-DAE761309D8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B8758C47-80E7-4216-A2F2-C4A898BBE21D}"/>
              </a:ext>
            </a:extLst>
          </p:cNvPr>
          <p:cNvSpPr>
            <a:spLocks noGrp="1"/>
          </p:cNvSpPr>
          <p:nvPr>
            <p:ph type="dt" sz="half" idx="10"/>
          </p:nvPr>
        </p:nvSpPr>
        <p:spPr/>
        <p:txBody>
          <a:bodyPr/>
          <a:lstStyle/>
          <a:p>
            <a:fld id="{07AE2F72-BD79-46BB-997E-48DF36284937}" type="datetime1">
              <a:rPr lang="en-GB" smtClean="0"/>
              <a:pPr/>
              <a:t>20/11/2023</a:t>
            </a:fld>
            <a:endParaRPr lang="en-GB" dirty="0"/>
          </a:p>
        </p:txBody>
      </p:sp>
      <p:sp>
        <p:nvSpPr>
          <p:cNvPr id="6" name="Footer Placeholder 5">
            <a:extLst>
              <a:ext uri="{FF2B5EF4-FFF2-40B4-BE49-F238E27FC236}">
                <a16:creationId xmlns:a16="http://schemas.microsoft.com/office/drawing/2014/main" id="{9ED1A2EC-6146-4174-80FE-21720697F86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50E3E2A-5462-4AB9-B30D-66D4EB092942}"/>
              </a:ext>
            </a:extLst>
          </p:cNvPr>
          <p:cNvSpPr>
            <a:spLocks noGrp="1"/>
          </p:cNvSpPr>
          <p:nvPr>
            <p:ph type="sldNum" sz="quarter" idx="12"/>
          </p:nvPr>
        </p:nvSpPr>
        <p:spPr/>
        <p:txBody>
          <a:bodyPr/>
          <a:lstStyle/>
          <a:p>
            <a:fld id="{FD1DB886-360E-4C0E-9734-31132D9A778C}" type="slidenum">
              <a:rPr lang="en-GB" smtClean="0"/>
              <a:pPr/>
              <a:t>‹#›</a:t>
            </a:fld>
            <a:endParaRPr lang="en-GB" dirty="0"/>
          </a:p>
        </p:txBody>
      </p:sp>
    </p:spTree>
    <p:extLst>
      <p:ext uri="{BB962C8B-B14F-4D97-AF65-F5344CB8AC3E}">
        <p14:creationId xmlns:p14="http://schemas.microsoft.com/office/powerpoint/2010/main" val="3248625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F0122-4620-4104-BF07-8BEE74A6E5D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E30BE940-B340-4389-8EB8-2F75877AD92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E"/>
          </a:p>
        </p:txBody>
      </p:sp>
      <p:sp>
        <p:nvSpPr>
          <p:cNvPr id="4" name="Text Placeholder 3">
            <a:extLst>
              <a:ext uri="{FF2B5EF4-FFF2-40B4-BE49-F238E27FC236}">
                <a16:creationId xmlns:a16="http://schemas.microsoft.com/office/drawing/2014/main" id="{4EDCFA72-EF9B-4B38-BE39-5C24AA1B06B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E26BE93-5147-4A8A-BC41-22BDEFA78A3C}"/>
              </a:ext>
            </a:extLst>
          </p:cNvPr>
          <p:cNvSpPr>
            <a:spLocks noGrp="1"/>
          </p:cNvSpPr>
          <p:nvPr>
            <p:ph type="dt" sz="half" idx="10"/>
          </p:nvPr>
        </p:nvSpPr>
        <p:spPr/>
        <p:txBody>
          <a:bodyPr/>
          <a:lstStyle/>
          <a:p>
            <a:fld id="{F9DD18EF-897A-41A7-A44A-1B0EAB8E4F22}" type="datetime1">
              <a:rPr lang="en-GB" smtClean="0"/>
              <a:pPr/>
              <a:t>20/11/2023</a:t>
            </a:fld>
            <a:endParaRPr lang="en-GB" dirty="0"/>
          </a:p>
        </p:txBody>
      </p:sp>
      <p:sp>
        <p:nvSpPr>
          <p:cNvPr id="6" name="Footer Placeholder 5">
            <a:extLst>
              <a:ext uri="{FF2B5EF4-FFF2-40B4-BE49-F238E27FC236}">
                <a16:creationId xmlns:a16="http://schemas.microsoft.com/office/drawing/2014/main" id="{ED0D9C52-B1CF-4921-A7C7-EF414F1999E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3B230B5-B458-40C9-9AF3-6B93678CF09C}"/>
              </a:ext>
            </a:extLst>
          </p:cNvPr>
          <p:cNvSpPr>
            <a:spLocks noGrp="1"/>
          </p:cNvSpPr>
          <p:nvPr>
            <p:ph type="sldNum" sz="quarter" idx="12"/>
          </p:nvPr>
        </p:nvSpPr>
        <p:spPr/>
        <p:txBody>
          <a:bodyPr/>
          <a:lstStyle/>
          <a:p>
            <a:fld id="{FD1DB886-360E-4C0E-9734-31132D9A778C}" type="slidenum">
              <a:rPr lang="en-GB" smtClean="0"/>
              <a:pPr/>
              <a:t>‹#›</a:t>
            </a:fld>
            <a:endParaRPr lang="en-GB" dirty="0"/>
          </a:p>
        </p:txBody>
      </p:sp>
    </p:spTree>
    <p:extLst>
      <p:ext uri="{BB962C8B-B14F-4D97-AF65-F5344CB8AC3E}">
        <p14:creationId xmlns:p14="http://schemas.microsoft.com/office/powerpoint/2010/main" val="404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A49A3-73C8-45D4-9EC8-A20B7172325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1904B80D-6517-46DC-9308-CC0EED70C21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617B770-D4A8-4E4E-A8ED-5922DBAAED8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8A2D034-6A2D-421F-97A9-D2AD55FED2B0}" type="datetime1">
              <a:rPr lang="en-GB" smtClean="0"/>
              <a:pPr/>
              <a:t>20/11/2023</a:t>
            </a:fld>
            <a:endParaRPr lang="en-GB" dirty="0"/>
          </a:p>
        </p:txBody>
      </p:sp>
      <p:sp>
        <p:nvSpPr>
          <p:cNvPr id="5" name="Footer Placeholder 4">
            <a:extLst>
              <a:ext uri="{FF2B5EF4-FFF2-40B4-BE49-F238E27FC236}">
                <a16:creationId xmlns:a16="http://schemas.microsoft.com/office/drawing/2014/main" id="{47F05CA1-03A1-436A-A61E-7A470B09487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2F37FD7D-D8C6-40DE-B489-1013905AFD9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D1DB886-360E-4C0E-9734-31132D9A778C}" type="slidenum">
              <a:rPr lang="en-GB" smtClean="0"/>
              <a:pPr/>
              <a:t>‹#›</a:t>
            </a:fld>
            <a:endParaRPr lang="en-GB" dirty="0"/>
          </a:p>
        </p:txBody>
      </p:sp>
    </p:spTree>
    <p:extLst>
      <p:ext uri="{BB962C8B-B14F-4D97-AF65-F5344CB8AC3E}">
        <p14:creationId xmlns:p14="http://schemas.microsoft.com/office/powerpoint/2010/main" val="433232524"/>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841" r:id="rId12"/>
    <p:sldLayoutId id="2147483840" r:id="rId1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1556792"/>
            <a:ext cx="8136904" cy="3888432"/>
          </a:xfrm>
        </p:spPr>
        <p:txBody>
          <a:bodyPr>
            <a:normAutofit fontScale="92500" lnSpcReduction="10000"/>
          </a:bodyPr>
          <a:lstStyle/>
          <a:p>
            <a:pPr algn="ctr">
              <a:spcAft>
                <a:spcPts val="2500"/>
              </a:spcAft>
            </a:pPr>
            <a:r>
              <a:rPr lang="en-IE" altLang="en-US" sz="5200" dirty="0"/>
              <a:t>Vacant Properties Seminar</a:t>
            </a:r>
          </a:p>
          <a:p>
            <a:pPr algn="ctr">
              <a:spcAft>
                <a:spcPts val="1000"/>
              </a:spcAft>
            </a:pPr>
            <a:r>
              <a:rPr lang="en-IE" altLang="en-US" sz="4800" b="1" dirty="0"/>
              <a:t>Fire Safety </a:t>
            </a:r>
          </a:p>
          <a:p>
            <a:pPr algn="ctr">
              <a:spcAft>
                <a:spcPts val="1000"/>
              </a:spcAft>
            </a:pPr>
            <a:r>
              <a:rPr lang="en-IE" altLang="en-US" sz="4800" b="1" dirty="0"/>
              <a:t>&amp;</a:t>
            </a:r>
          </a:p>
          <a:p>
            <a:pPr algn="ctr">
              <a:spcAft>
                <a:spcPts val="1000"/>
              </a:spcAft>
            </a:pPr>
            <a:r>
              <a:rPr lang="en-IE" altLang="en-US" sz="4800" b="1" dirty="0"/>
              <a:t>Building Control</a:t>
            </a:r>
          </a:p>
          <a:p>
            <a:pPr algn="ctr">
              <a:spcAft>
                <a:spcPts val="1000"/>
              </a:spcAft>
            </a:pPr>
            <a:r>
              <a:rPr lang="en-IE" altLang="en-US" sz="2400" dirty="0"/>
              <a:t>Roscrea 20</a:t>
            </a:r>
            <a:r>
              <a:rPr lang="en-IE" altLang="en-US" sz="2400" baseline="30000" dirty="0"/>
              <a:t>th</a:t>
            </a:r>
            <a:r>
              <a:rPr lang="en-IE" altLang="en-US" sz="2400" dirty="0"/>
              <a:t> November</a:t>
            </a:r>
          </a:p>
          <a:p>
            <a:pPr algn="ctr"/>
            <a:endParaRPr lang="en-GB" dirty="0"/>
          </a:p>
        </p:txBody>
      </p:sp>
      <p:sp>
        <p:nvSpPr>
          <p:cNvPr id="4" name="Subtitle 2"/>
          <p:cNvSpPr txBox="1">
            <a:spLocks/>
          </p:cNvSpPr>
          <p:nvPr/>
        </p:nvSpPr>
        <p:spPr>
          <a:xfrm>
            <a:off x="539552" y="5445224"/>
            <a:ext cx="7848544" cy="1224136"/>
          </a:xfrm>
          <a:prstGeom prst="rect">
            <a:avLst/>
          </a:prstGeom>
        </p:spPr>
        <p:txBody>
          <a:bodyPr vert="horz" lIns="0" rIns="18288">
            <a:normAutofit/>
          </a:bodyPr>
          <a:lstStyle/>
          <a:p>
            <a:pPr algn="ctr"/>
            <a:r>
              <a:rPr lang="en-IE" dirty="0"/>
              <a:t>		</a:t>
            </a:r>
            <a:r>
              <a:rPr lang="en-IE" b="1" dirty="0"/>
              <a:t>Martin Moore </a:t>
            </a:r>
            <a:r>
              <a:rPr lang="en-IE" sz="800" dirty="0"/>
              <a:t>C. Build E MCABE MIBCI (Reg. Building Surveyor)</a:t>
            </a:r>
            <a:endParaRPr lang="en-IE" dirty="0"/>
          </a:p>
          <a:p>
            <a:pPr algn="ctr"/>
            <a:r>
              <a:rPr lang="en-IE" b="1" dirty="0"/>
              <a:t>Assistant Chief Fire Officer</a:t>
            </a:r>
          </a:p>
          <a:p>
            <a:pPr algn="ctr"/>
            <a:r>
              <a:rPr lang="en-IE" b="1" dirty="0"/>
              <a:t>Tipperary Fire &amp; Rescue Service</a:t>
            </a:r>
            <a:endParaRPr lang="en-GB" b="1" dirty="0"/>
          </a:p>
          <a:p>
            <a:pPr algn="ctr"/>
            <a:endParaRPr lang="en-IE" altLang="en-US" dirty="0">
              <a:latin typeface="Arial" panose="020B0604020202020204" pitchFamily="34" charset="0"/>
            </a:endParaRP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IE" altLang="en-US" sz="6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GB"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New Fire Logo.png"/>
          <p:cNvPicPr>
            <a:picLocks noChangeAspect="1"/>
          </p:cNvPicPr>
          <p:nvPr/>
        </p:nvPicPr>
        <p:blipFill>
          <a:blip r:embed="rId3" cstate="print"/>
          <a:stretch>
            <a:fillRect/>
          </a:stretch>
        </p:blipFill>
        <p:spPr>
          <a:xfrm>
            <a:off x="7515200" y="0"/>
            <a:ext cx="1628800" cy="1628800"/>
          </a:xfrm>
          <a:prstGeom prst="rect">
            <a:avLst/>
          </a:prstGeom>
        </p:spPr>
      </p:pic>
      <p:pic>
        <p:nvPicPr>
          <p:cNvPr id="1026" name="Picture 2" descr="www.tipperarycoco.ie">
            <a:extLst>
              <a:ext uri="{FF2B5EF4-FFF2-40B4-BE49-F238E27FC236}">
                <a16:creationId xmlns:a16="http://schemas.microsoft.com/office/drawing/2014/main" id="{4C7447B0-C1A4-4882-A52A-8F7507E496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3" y="196256"/>
            <a:ext cx="3196322" cy="712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620688"/>
            <a:ext cx="8229600" cy="864096"/>
          </a:xfrm>
          <a:noFill/>
        </p:spPr>
        <p:txBody>
          <a:bodyPr>
            <a:normAutofit/>
          </a:bodyPr>
          <a:lstStyle/>
          <a:p>
            <a:pPr algn="ctr"/>
            <a:r>
              <a:rPr lang="en-US" altLang="en-US" sz="3600" b="1" dirty="0">
                <a:solidFill>
                  <a:schemeClr val="tx1"/>
                </a:solidFill>
                <a:latin typeface="Arial" charset="0"/>
              </a:rPr>
              <a:t>Protected Structures</a:t>
            </a:r>
            <a:endParaRPr lang="en-US" altLang="en-US" sz="3600" b="1" dirty="0">
              <a:solidFill>
                <a:schemeClr val="tx1"/>
              </a:solidFill>
              <a:effectLst/>
              <a:latin typeface="Arial" charset="0"/>
            </a:endParaRPr>
          </a:p>
        </p:txBody>
      </p:sp>
      <p:sp>
        <p:nvSpPr>
          <p:cNvPr id="3075" name="Rectangle 3"/>
          <p:cNvSpPr>
            <a:spLocks noGrp="1" noChangeArrowheads="1"/>
          </p:cNvSpPr>
          <p:nvPr>
            <p:ph idx="1"/>
          </p:nvPr>
        </p:nvSpPr>
        <p:spPr>
          <a:xfrm>
            <a:off x="685800" y="1484784"/>
            <a:ext cx="6118448" cy="1393237"/>
          </a:xfrm>
        </p:spPr>
        <p:txBody>
          <a:bodyPr>
            <a:normAutofit/>
          </a:bodyPr>
          <a:lstStyle/>
          <a:p>
            <a:pPr marL="0" indent="0">
              <a:spcBef>
                <a:spcPts val="1000"/>
              </a:spcBef>
              <a:spcAft>
                <a:spcPts val="1000"/>
              </a:spcAft>
              <a:buClr>
                <a:srgbClr val="FF0000"/>
              </a:buClr>
              <a:defRPr/>
            </a:pPr>
            <a:r>
              <a:rPr lang="en-IE" altLang="en-US" sz="2000" b="1" dirty="0">
                <a:latin typeface="Arial" charset="0"/>
              </a:rPr>
              <a:t>No Exemption from Building Regulations….</a:t>
            </a:r>
          </a:p>
          <a:p>
            <a:pPr marL="342900" lvl="1" indent="0">
              <a:spcBef>
                <a:spcPts val="0"/>
              </a:spcBef>
              <a:buClr>
                <a:srgbClr val="FF0000"/>
              </a:buClr>
              <a:defRPr/>
            </a:pPr>
            <a:r>
              <a:rPr lang="en-IE" altLang="en-US" sz="1400" dirty="0">
                <a:latin typeface="Arial" charset="0"/>
              </a:rPr>
              <a:t>Except from Part L (Conservation of Energy)</a:t>
            </a:r>
          </a:p>
          <a:p>
            <a:pPr marL="342900" lvl="1" indent="0">
              <a:spcBef>
                <a:spcPts val="0"/>
              </a:spcBef>
              <a:buClr>
                <a:srgbClr val="FF0000"/>
              </a:buClr>
              <a:defRPr/>
            </a:pPr>
            <a:r>
              <a:rPr lang="en-IE" altLang="en-US" sz="1400" dirty="0">
                <a:latin typeface="Arial" charset="0"/>
              </a:rPr>
              <a:t>Full exemption if it is subject to the National Monuments Acts </a:t>
            </a:r>
          </a:p>
          <a:p>
            <a:pPr marL="342900" lvl="1" indent="0">
              <a:spcBef>
                <a:spcPts val="1000"/>
              </a:spcBef>
              <a:spcAft>
                <a:spcPts val="1000"/>
              </a:spcAft>
              <a:buClr>
                <a:srgbClr val="FF0000"/>
              </a:buClr>
              <a:defRPr/>
            </a:pPr>
            <a:endParaRPr lang="en-IE" altLang="en-US" sz="1400" dirty="0">
              <a:latin typeface="Arial" charset="0"/>
            </a:endParaRPr>
          </a:p>
          <a:p>
            <a:pPr marL="342900" lvl="1" indent="0">
              <a:spcBef>
                <a:spcPts val="1000"/>
              </a:spcBef>
              <a:spcAft>
                <a:spcPts val="1000"/>
              </a:spcAft>
              <a:buClr>
                <a:srgbClr val="FF0000"/>
              </a:buClr>
              <a:defRPr/>
            </a:pPr>
            <a:endParaRPr lang="en-IE" altLang="en-US" sz="1400" dirty="0">
              <a:latin typeface="Arial" charset="0"/>
            </a:endParaRPr>
          </a:p>
          <a:p>
            <a:pPr marL="342900" lvl="1" indent="0">
              <a:spcBef>
                <a:spcPts val="1000"/>
              </a:spcBef>
              <a:spcAft>
                <a:spcPts val="1000"/>
              </a:spcAft>
              <a:buClr>
                <a:srgbClr val="FF0000"/>
              </a:buClr>
              <a:defRPr/>
            </a:pPr>
            <a:endParaRPr lang="en-IE" altLang="en-US" sz="1400" dirty="0">
              <a:latin typeface="Arial" charset="0"/>
            </a:endParaRPr>
          </a:p>
          <a:p>
            <a:pPr marL="342900" lvl="1" indent="0">
              <a:spcBef>
                <a:spcPts val="1000"/>
              </a:spcBef>
              <a:spcAft>
                <a:spcPts val="1000"/>
              </a:spcAft>
              <a:buClr>
                <a:srgbClr val="FF0000"/>
              </a:buClr>
              <a:defRPr/>
            </a:pPr>
            <a:endParaRPr lang="en-IE" altLang="en-US" sz="1400" dirty="0">
              <a:latin typeface="Arial" charset="0"/>
            </a:endParaRPr>
          </a:p>
          <a:p>
            <a:pPr marL="342900" lvl="1" indent="0">
              <a:spcBef>
                <a:spcPts val="1000"/>
              </a:spcBef>
              <a:spcAft>
                <a:spcPts val="1000"/>
              </a:spcAft>
              <a:buClr>
                <a:srgbClr val="FF0000"/>
              </a:buClr>
              <a:defRPr/>
            </a:pPr>
            <a:endParaRPr lang="en-IE" altLang="en-US" sz="1400" dirty="0">
              <a:latin typeface="Arial" charset="0"/>
            </a:endParaRPr>
          </a:p>
          <a:p>
            <a:pPr marL="342900" lvl="1" indent="0">
              <a:spcBef>
                <a:spcPts val="1000"/>
              </a:spcBef>
              <a:spcAft>
                <a:spcPts val="1000"/>
              </a:spcAft>
              <a:buClr>
                <a:srgbClr val="FF0000"/>
              </a:buClr>
              <a:defRPr/>
            </a:pPr>
            <a:endParaRPr lang="en-IE" altLang="en-US" sz="1400" dirty="0">
              <a:latin typeface="Arial" charset="0"/>
            </a:endParaRPr>
          </a:p>
          <a:p>
            <a:pPr marL="342900" lvl="1" indent="0">
              <a:spcBef>
                <a:spcPts val="1000"/>
              </a:spcBef>
              <a:spcAft>
                <a:spcPts val="1000"/>
              </a:spcAft>
              <a:buClr>
                <a:srgbClr val="FF0000"/>
              </a:buClr>
              <a:defRPr/>
            </a:pPr>
            <a:endParaRPr lang="en-IE" altLang="en-US" sz="1400" dirty="0">
              <a:latin typeface="Arial" charset="0"/>
            </a:endParaRPr>
          </a:p>
          <a:p>
            <a:pPr marL="342900" lvl="1" indent="0">
              <a:spcBef>
                <a:spcPts val="1000"/>
              </a:spcBef>
              <a:spcAft>
                <a:spcPts val="1000"/>
              </a:spcAft>
              <a:buClr>
                <a:srgbClr val="FF0000"/>
              </a:buClr>
              <a:defRPr/>
            </a:pPr>
            <a:endParaRPr lang="en-IE" altLang="en-US" sz="1400" dirty="0">
              <a:latin typeface="Arial" charset="0"/>
            </a:endParaRPr>
          </a:p>
          <a:p>
            <a:pPr marL="342900" lvl="1" indent="0">
              <a:spcBef>
                <a:spcPts val="1000"/>
              </a:spcBef>
              <a:spcAft>
                <a:spcPts val="1000"/>
              </a:spcAft>
              <a:buClr>
                <a:srgbClr val="FF0000"/>
              </a:buClr>
              <a:defRPr/>
            </a:pPr>
            <a:endParaRPr lang="en-IE" altLang="en-US" sz="1400" dirty="0">
              <a:latin typeface="Arial" charset="0"/>
            </a:endParaRPr>
          </a:p>
          <a:p>
            <a:pPr marL="342900" lvl="1" indent="0">
              <a:spcBef>
                <a:spcPts val="1000"/>
              </a:spcBef>
              <a:spcAft>
                <a:spcPts val="1000"/>
              </a:spcAft>
              <a:buClr>
                <a:srgbClr val="FF0000"/>
              </a:buClr>
              <a:defRPr/>
            </a:pPr>
            <a:endParaRPr lang="en-IE" altLang="en-US" sz="1400" dirty="0">
              <a:latin typeface="Arial" charset="0"/>
            </a:endParaRPr>
          </a:p>
          <a:p>
            <a:pPr marL="342900" lvl="1" indent="0">
              <a:spcBef>
                <a:spcPts val="1000"/>
              </a:spcBef>
              <a:spcAft>
                <a:spcPts val="1000"/>
              </a:spcAft>
              <a:buClr>
                <a:srgbClr val="FF0000"/>
              </a:buClr>
              <a:defRPr/>
            </a:pPr>
            <a:endParaRPr lang="en-IE" altLang="en-US" sz="1400" dirty="0">
              <a:latin typeface="Arial" charset="0"/>
            </a:endParaRPr>
          </a:p>
          <a:p>
            <a:pPr marL="342900" lvl="1" indent="0">
              <a:spcBef>
                <a:spcPts val="1000"/>
              </a:spcBef>
              <a:spcAft>
                <a:spcPts val="1000"/>
              </a:spcAft>
              <a:buClr>
                <a:srgbClr val="FF0000"/>
              </a:buClr>
              <a:defRPr/>
            </a:pPr>
            <a:endParaRPr lang="en-IE" altLang="en-US" sz="1400" dirty="0">
              <a:latin typeface="Arial" charset="0"/>
            </a:endParaRPr>
          </a:p>
          <a:p>
            <a:pPr marL="342900" lvl="1" indent="0">
              <a:spcBef>
                <a:spcPts val="300"/>
              </a:spcBef>
              <a:spcAft>
                <a:spcPts val="1000"/>
              </a:spcAft>
              <a:buClr>
                <a:srgbClr val="FF0000"/>
              </a:buClr>
              <a:buNone/>
              <a:defRPr/>
            </a:pPr>
            <a:endParaRPr lang="en-IE" altLang="en-US" sz="1700" dirty="0">
              <a:latin typeface="Arial" charset="0"/>
            </a:endParaRPr>
          </a:p>
        </p:txBody>
      </p:sp>
      <p:pic>
        <p:nvPicPr>
          <p:cNvPr id="2" name="Picture 1">
            <a:extLst>
              <a:ext uri="{FF2B5EF4-FFF2-40B4-BE49-F238E27FC236}">
                <a16:creationId xmlns:a16="http://schemas.microsoft.com/office/drawing/2014/main" id="{0A7FD40D-635E-4593-B295-BCBB77888823}"/>
              </a:ext>
            </a:extLst>
          </p:cNvPr>
          <p:cNvPicPr>
            <a:picLocks noChangeAspect="1"/>
          </p:cNvPicPr>
          <p:nvPr/>
        </p:nvPicPr>
        <p:blipFill>
          <a:blip r:embed="rId3"/>
          <a:stretch>
            <a:fillRect/>
          </a:stretch>
        </p:blipFill>
        <p:spPr>
          <a:xfrm>
            <a:off x="829816" y="3690116"/>
            <a:ext cx="4102224" cy="2619204"/>
          </a:xfrm>
          <a:prstGeom prst="rect">
            <a:avLst/>
          </a:prstGeom>
          <a:ln>
            <a:solidFill>
              <a:srgbClr val="FF0000"/>
            </a:solidFill>
          </a:ln>
        </p:spPr>
      </p:pic>
      <p:sp>
        <p:nvSpPr>
          <p:cNvPr id="10" name="Rectangle 3">
            <a:extLst>
              <a:ext uri="{FF2B5EF4-FFF2-40B4-BE49-F238E27FC236}">
                <a16:creationId xmlns:a16="http://schemas.microsoft.com/office/drawing/2014/main" id="{5A3D316A-8D4C-4932-8BA0-8DD593E3A294}"/>
              </a:ext>
            </a:extLst>
          </p:cNvPr>
          <p:cNvSpPr txBox="1">
            <a:spLocks noChangeArrowheads="1"/>
          </p:cNvSpPr>
          <p:nvPr/>
        </p:nvSpPr>
        <p:spPr>
          <a:xfrm>
            <a:off x="685800" y="2582109"/>
            <a:ext cx="5410331" cy="238414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1000"/>
              </a:spcBef>
              <a:spcAft>
                <a:spcPts val="1000"/>
              </a:spcAft>
              <a:buClr>
                <a:srgbClr val="FF0000"/>
              </a:buClr>
              <a:defRPr/>
            </a:pPr>
            <a:r>
              <a:rPr lang="en-IE" altLang="en-US" sz="1900" b="1" dirty="0">
                <a:latin typeface="Arial" charset="0"/>
              </a:rPr>
              <a:t>Case can be made for….</a:t>
            </a:r>
          </a:p>
          <a:p>
            <a:pPr marL="342900" lvl="1" indent="0">
              <a:spcBef>
                <a:spcPts val="300"/>
              </a:spcBef>
              <a:spcAft>
                <a:spcPts val="300"/>
              </a:spcAft>
              <a:buClr>
                <a:srgbClr val="FF0000"/>
              </a:buClr>
              <a:defRPr/>
            </a:pPr>
            <a:r>
              <a:rPr lang="en-IE" altLang="en-US" sz="1400" dirty="0">
                <a:latin typeface="Arial" charset="0"/>
              </a:rPr>
              <a:t>What's practicable?</a:t>
            </a:r>
          </a:p>
          <a:p>
            <a:pPr marL="342900" lvl="1" indent="0">
              <a:spcBef>
                <a:spcPts val="300"/>
              </a:spcBef>
              <a:spcAft>
                <a:spcPts val="300"/>
              </a:spcAft>
              <a:buClr>
                <a:srgbClr val="FF0000"/>
              </a:buClr>
              <a:defRPr/>
            </a:pPr>
            <a:r>
              <a:rPr lang="en-IE" altLang="en-US" sz="1400" dirty="0">
                <a:latin typeface="Arial" charset="0"/>
              </a:rPr>
              <a:t>Compensatory measures / features</a:t>
            </a:r>
          </a:p>
        </p:txBody>
      </p:sp>
      <p:sp>
        <p:nvSpPr>
          <p:cNvPr id="4" name="TextBox 3">
            <a:extLst>
              <a:ext uri="{FF2B5EF4-FFF2-40B4-BE49-F238E27FC236}">
                <a16:creationId xmlns:a16="http://schemas.microsoft.com/office/drawing/2014/main" id="{A129C645-384F-4BAE-8486-49F2D0FB0B10}"/>
              </a:ext>
            </a:extLst>
          </p:cNvPr>
          <p:cNvSpPr txBox="1"/>
          <p:nvPr/>
        </p:nvSpPr>
        <p:spPr>
          <a:xfrm>
            <a:off x="6228184" y="3463279"/>
            <a:ext cx="2757992" cy="415498"/>
          </a:xfrm>
          <a:prstGeom prst="rect">
            <a:avLst/>
          </a:prstGeom>
          <a:noFill/>
        </p:spPr>
        <p:txBody>
          <a:bodyPr wrap="square" rtlCol="0">
            <a:spAutoFit/>
          </a:bodyPr>
          <a:lstStyle/>
          <a:p>
            <a:pPr algn="ctr"/>
            <a:r>
              <a:rPr lang="en-IE" sz="1050" dirty="0"/>
              <a:t>12</a:t>
            </a:r>
            <a:r>
              <a:rPr lang="en-IE" sz="1050" baseline="30000" dirty="0"/>
              <a:t>th</a:t>
            </a:r>
            <a:r>
              <a:rPr lang="en-IE" sz="1050" dirty="0"/>
              <a:t> / 13</a:t>
            </a:r>
            <a:r>
              <a:rPr lang="en-IE" sz="1050" baseline="30000" dirty="0"/>
              <a:t>th</a:t>
            </a:r>
            <a:r>
              <a:rPr lang="en-IE" sz="1050" dirty="0"/>
              <a:t> Century Rock of Cashel</a:t>
            </a:r>
          </a:p>
          <a:p>
            <a:pPr algn="ctr"/>
            <a:r>
              <a:rPr lang="en-IE" sz="1050" dirty="0"/>
              <a:t>National Monument</a:t>
            </a:r>
          </a:p>
        </p:txBody>
      </p:sp>
      <p:sp>
        <p:nvSpPr>
          <p:cNvPr id="13" name="TextBox 12">
            <a:extLst>
              <a:ext uri="{FF2B5EF4-FFF2-40B4-BE49-F238E27FC236}">
                <a16:creationId xmlns:a16="http://schemas.microsoft.com/office/drawing/2014/main" id="{29997C86-4248-4753-844C-1006D6F5C9BF}"/>
              </a:ext>
            </a:extLst>
          </p:cNvPr>
          <p:cNvSpPr txBox="1"/>
          <p:nvPr/>
        </p:nvSpPr>
        <p:spPr>
          <a:xfrm>
            <a:off x="6444208" y="6180868"/>
            <a:ext cx="2472246" cy="415498"/>
          </a:xfrm>
          <a:prstGeom prst="rect">
            <a:avLst/>
          </a:prstGeom>
          <a:noFill/>
        </p:spPr>
        <p:txBody>
          <a:bodyPr wrap="square" rtlCol="0">
            <a:spAutoFit/>
          </a:bodyPr>
          <a:lstStyle/>
          <a:p>
            <a:pPr algn="ctr"/>
            <a:r>
              <a:rPr lang="en-IE" sz="1050" dirty="0"/>
              <a:t>Stanwix Village – Dublin Rd, Thurles</a:t>
            </a:r>
          </a:p>
          <a:p>
            <a:pPr algn="ctr"/>
            <a:r>
              <a:rPr lang="en-IE" sz="1050" dirty="0"/>
              <a:t>Protected Structure</a:t>
            </a:r>
          </a:p>
        </p:txBody>
      </p:sp>
      <p:pic>
        <p:nvPicPr>
          <p:cNvPr id="1026" name="Picture 2" descr="https://upload.wikimedia.org/wikipedia/commons/thumb/6/63/RockOfCashelSummer1986.jpg/220px-RockOfCashelSummer1986.jpg">
            <a:extLst>
              <a:ext uri="{FF2B5EF4-FFF2-40B4-BE49-F238E27FC236}">
                <a16:creationId xmlns:a16="http://schemas.microsoft.com/office/drawing/2014/main" id="{1B9FA7BA-2A95-40C2-8F00-1790943B69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1877" y="1712878"/>
            <a:ext cx="2472246" cy="16519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eml architects | LinkedIn">
            <a:extLst>
              <a:ext uri="{FF2B5EF4-FFF2-40B4-BE49-F238E27FC236}">
                <a16:creationId xmlns:a16="http://schemas.microsoft.com/office/drawing/2014/main" id="{5B3B2C72-31BD-4BA9-87CB-47F04E80251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81875" y="4221088"/>
            <a:ext cx="2472247" cy="1858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69495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548680"/>
            <a:ext cx="8229600" cy="864096"/>
          </a:xfrm>
          <a:noFill/>
        </p:spPr>
        <p:txBody>
          <a:bodyPr>
            <a:normAutofit/>
          </a:bodyPr>
          <a:lstStyle/>
          <a:p>
            <a:pPr algn="ctr"/>
            <a:r>
              <a:rPr lang="en-US" altLang="en-US" sz="3600" b="1" dirty="0">
                <a:solidFill>
                  <a:schemeClr val="tx1"/>
                </a:solidFill>
                <a:latin typeface="Arial" charset="0"/>
              </a:rPr>
              <a:t>Guidance Documents</a:t>
            </a:r>
            <a:endParaRPr lang="en-US" altLang="en-US" sz="3600" b="1" dirty="0">
              <a:solidFill>
                <a:schemeClr val="tx1"/>
              </a:solidFill>
              <a:effectLst/>
              <a:latin typeface="Arial" charset="0"/>
            </a:endParaRPr>
          </a:p>
        </p:txBody>
      </p:sp>
      <p:sp>
        <p:nvSpPr>
          <p:cNvPr id="3075" name="Rectangle 3"/>
          <p:cNvSpPr>
            <a:spLocks noGrp="1" noChangeArrowheads="1"/>
          </p:cNvSpPr>
          <p:nvPr>
            <p:ph idx="1"/>
          </p:nvPr>
        </p:nvSpPr>
        <p:spPr>
          <a:xfrm>
            <a:off x="323528" y="1556793"/>
            <a:ext cx="4392488" cy="2808312"/>
          </a:xfrm>
        </p:spPr>
        <p:txBody>
          <a:bodyPr>
            <a:normAutofit fontScale="92500" lnSpcReduction="10000"/>
          </a:bodyPr>
          <a:lstStyle/>
          <a:p>
            <a:pPr marL="0" indent="0">
              <a:spcBef>
                <a:spcPts val="1000"/>
              </a:spcBef>
              <a:spcAft>
                <a:spcPts val="500"/>
              </a:spcAft>
              <a:buClr>
                <a:srgbClr val="FF0000"/>
              </a:buClr>
              <a:defRPr/>
            </a:pPr>
            <a:r>
              <a:rPr lang="en-IE" altLang="en-US" sz="2000" b="1" dirty="0">
                <a:latin typeface="Arial" charset="0"/>
              </a:rPr>
              <a:t>Bringing Back Homes</a:t>
            </a:r>
          </a:p>
          <a:p>
            <a:pPr marL="342900" lvl="1" indent="0">
              <a:spcBef>
                <a:spcPts val="300"/>
              </a:spcBef>
              <a:spcAft>
                <a:spcPts val="300"/>
              </a:spcAft>
              <a:buClr>
                <a:srgbClr val="FF0000"/>
              </a:buClr>
              <a:defRPr/>
            </a:pPr>
            <a:r>
              <a:rPr lang="en-IE" altLang="en-US" sz="1400" dirty="0">
                <a:latin typeface="Arial" charset="0"/>
              </a:rPr>
              <a:t>Fire Safety Certificates </a:t>
            </a:r>
          </a:p>
          <a:p>
            <a:pPr marL="342900" lvl="1" indent="0">
              <a:spcBef>
                <a:spcPts val="300"/>
              </a:spcBef>
              <a:spcAft>
                <a:spcPts val="300"/>
              </a:spcAft>
              <a:buClr>
                <a:srgbClr val="FF0000"/>
              </a:buClr>
              <a:defRPr/>
            </a:pPr>
            <a:r>
              <a:rPr lang="en-IE" altLang="en-US" sz="1400" dirty="0">
                <a:latin typeface="Arial" charset="0"/>
              </a:rPr>
              <a:t>Disability Access Certificates </a:t>
            </a:r>
            <a:r>
              <a:rPr lang="en-IE" altLang="en-US" sz="1100" dirty="0">
                <a:latin typeface="Arial" charset="0"/>
              </a:rPr>
              <a:t>(no longer required for flats)</a:t>
            </a:r>
          </a:p>
          <a:p>
            <a:pPr marL="342900" lvl="1" indent="0">
              <a:spcBef>
                <a:spcPts val="300"/>
              </a:spcBef>
              <a:spcAft>
                <a:spcPts val="300"/>
              </a:spcAft>
              <a:buClr>
                <a:srgbClr val="FF0000"/>
              </a:buClr>
              <a:defRPr/>
            </a:pPr>
            <a:r>
              <a:rPr lang="en-IE" altLang="en-US" sz="1400" dirty="0">
                <a:latin typeface="Arial" charset="0"/>
              </a:rPr>
              <a:t>Application of the Building Regulations</a:t>
            </a:r>
          </a:p>
          <a:p>
            <a:pPr marL="342900" lvl="1" indent="0">
              <a:spcBef>
                <a:spcPts val="300"/>
              </a:spcBef>
              <a:spcAft>
                <a:spcPts val="300"/>
              </a:spcAft>
              <a:buClr>
                <a:srgbClr val="FF0000"/>
              </a:buClr>
              <a:defRPr/>
            </a:pPr>
            <a:r>
              <a:rPr lang="en-IE" altLang="en-US" sz="1400" dirty="0">
                <a:latin typeface="Arial" charset="0"/>
              </a:rPr>
              <a:t>Commencement Notices</a:t>
            </a:r>
          </a:p>
          <a:p>
            <a:pPr marL="342900" lvl="1" indent="0">
              <a:spcBef>
                <a:spcPts val="300"/>
              </a:spcBef>
              <a:spcAft>
                <a:spcPts val="300"/>
              </a:spcAft>
              <a:buClr>
                <a:srgbClr val="FF0000"/>
              </a:buClr>
              <a:defRPr/>
            </a:pPr>
            <a:endParaRPr lang="en-IE" altLang="en-US" sz="1400" dirty="0">
              <a:latin typeface="Arial" charset="0"/>
            </a:endParaRPr>
          </a:p>
          <a:p>
            <a:pPr marL="0" lvl="1" indent="0">
              <a:spcBef>
                <a:spcPts val="1000"/>
              </a:spcBef>
              <a:spcAft>
                <a:spcPts val="500"/>
              </a:spcAft>
              <a:buClr>
                <a:srgbClr val="FF0000"/>
              </a:buClr>
              <a:defRPr/>
            </a:pPr>
            <a:r>
              <a:rPr lang="en-IE" altLang="en-US" sz="2000" b="1" dirty="0">
                <a:latin typeface="Arial" charset="0"/>
              </a:rPr>
              <a:t>Fire Safety in Flats</a:t>
            </a:r>
          </a:p>
          <a:p>
            <a:pPr marL="342900" lvl="2" indent="0">
              <a:spcBef>
                <a:spcPts val="500"/>
              </a:spcBef>
              <a:spcAft>
                <a:spcPts val="1500"/>
              </a:spcAft>
              <a:buClr>
                <a:srgbClr val="FF0000"/>
              </a:buClr>
              <a:defRPr/>
            </a:pPr>
            <a:r>
              <a:rPr lang="en-IE" altLang="en-US" sz="1400" dirty="0">
                <a:latin typeface="Arial" charset="0"/>
              </a:rPr>
              <a:t>Technical guidance on fire safety in </a:t>
            </a:r>
            <a:r>
              <a:rPr lang="en-IE" altLang="en-US" sz="1400" u="sng" dirty="0">
                <a:latin typeface="Arial" charset="0"/>
              </a:rPr>
              <a:t>existing flats</a:t>
            </a:r>
            <a:r>
              <a:rPr lang="en-IE" altLang="en-US" sz="1400" dirty="0">
                <a:latin typeface="Arial" charset="0"/>
              </a:rPr>
              <a:t>  - </a:t>
            </a:r>
            <a:r>
              <a:rPr lang="en-IE" altLang="en-US" sz="1200" dirty="0">
                <a:latin typeface="Arial" charset="0"/>
              </a:rPr>
              <a:t>management of fire safety, means of escape, structural fire precautions, building services etc </a:t>
            </a:r>
          </a:p>
          <a:p>
            <a:pPr marL="342900" lvl="1" indent="0">
              <a:spcBef>
                <a:spcPts val="1000"/>
              </a:spcBef>
              <a:spcAft>
                <a:spcPts val="1000"/>
              </a:spcAft>
              <a:buClr>
                <a:srgbClr val="FF0000"/>
              </a:buClr>
              <a:defRPr/>
            </a:pPr>
            <a:endParaRPr lang="en-IE" altLang="en-US" sz="1700" dirty="0">
              <a:latin typeface="Arial" charset="0"/>
            </a:endParaRPr>
          </a:p>
        </p:txBody>
      </p:sp>
      <p:pic>
        <p:nvPicPr>
          <p:cNvPr id="2" name="Picture 1">
            <a:extLst>
              <a:ext uri="{FF2B5EF4-FFF2-40B4-BE49-F238E27FC236}">
                <a16:creationId xmlns:a16="http://schemas.microsoft.com/office/drawing/2014/main" id="{8076D363-0B92-4775-B8BB-5346598CF9A3}"/>
              </a:ext>
            </a:extLst>
          </p:cNvPr>
          <p:cNvPicPr>
            <a:picLocks noChangeAspect="1"/>
          </p:cNvPicPr>
          <p:nvPr/>
        </p:nvPicPr>
        <p:blipFill rotWithShape="1">
          <a:blip r:embed="rId3"/>
          <a:srcRect b="52345"/>
          <a:stretch/>
        </p:blipFill>
        <p:spPr>
          <a:xfrm>
            <a:off x="3297531" y="4509119"/>
            <a:ext cx="2548938" cy="2103791"/>
          </a:xfrm>
          <a:prstGeom prst="rect">
            <a:avLst/>
          </a:prstGeom>
        </p:spPr>
      </p:pic>
      <p:pic>
        <p:nvPicPr>
          <p:cNvPr id="6" name="Picture 5" descr="X:\Robert Page\Clanbrasil St\BBH.jpg">
            <a:extLst>
              <a:ext uri="{FF2B5EF4-FFF2-40B4-BE49-F238E27FC236}">
                <a16:creationId xmlns:a16="http://schemas.microsoft.com/office/drawing/2014/main" id="{B58BD493-F405-4D49-8019-F7944C2ADD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656" y="4509120"/>
            <a:ext cx="2257128" cy="211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id="{3D24E724-8387-4B1A-9623-1169DC57FD4B}"/>
              </a:ext>
            </a:extLst>
          </p:cNvPr>
          <p:cNvSpPr txBox="1">
            <a:spLocks noChangeArrowheads="1"/>
          </p:cNvSpPr>
          <p:nvPr/>
        </p:nvSpPr>
        <p:spPr>
          <a:xfrm>
            <a:off x="5224301" y="1556793"/>
            <a:ext cx="3596171" cy="280831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92075" indent="-92075">
              <a:spcBef>
                <a:spcPts val="1000"/>
              </a:spcBef>
              <a:spcAft>
                <a:spcPts val="500"/>
              </a:spcAft>
              <a:buClr>
                <a:srgbClr val="FF0000"/>
              </a:buClr>
              <a:defRPr/>
            </a:pPr>
            <a:r>
              <a:rPr lang="en-IE" altLang="en-US" sz="2000" b="1" dirty="0">
                <a:latin typeface="Arial" charset="0"/>
              </a:rPr>
              <a:t>Technical Guidance Documents A-M</a:t>
            </a:r>
          </a:p>
          <a:p>
            <a:pPr marL="452438" lvl="1" indent="-109538">
              <a:spcBef>
                <a:spcPts val="300"/>
              </a:spcBef>
              <a:spcAft>
                <a:spcPts val="300"/>
              </a:spcAft>
              <a:buClr>
                <a:srgbClr val="FF0000"/>
              </a:buClr>
              <a:defRPr/>
            </a:pPr>
            <a:r>
              <a:rPr lang="en-IE" altLang="en-US" sz="1400" dirty="0">
                <a:latin typeface="Arial" charset="0"/>
              </a:rPr>
              <a:t>Technical guidance on complying with Building Regulations</a:t>
            </a:r>
          </a:p>
          <a:p>
            <a:pPr marL="342900" lvl="1" indent="0">
              <a:spcBef>
                <a:spcPts val="1000"/>
              </a:spcBef>
              <a:spcAft>
                <a:spcPts val="1000"/>
              </a:spcAft>
              <a:buClr>
                <a:srgbClr val="FF0000"/>
              </a:buClr>
              <a:defRPr/>
            </a:pPr>
            <a:endParaRPr lang="en-IE" altLang="en-US" sz="1700" dirty="0">
              <a:latin typeface="Arial" charset="0"/>
            </a:endParaRPr>
          </a:p>
        </p:txBody>
      </p:sp>
      <p:pic>
        <p:nvPicPr>
          <p:cNvPr id="3074" name="Picture 2" descr="BCMS A Resource for">
            <a:extLst>
              <a:ext uri="{FF2B5EF4-FFF2-40B4-BE49-F238E27FC236}">
                <a16:creationId xmlns:a16="http://schemas.microsoft.com/office/drawing/2014/main" id="{BDF79B46-36E7-4CF3-8E9B-2FCB0266BF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2250" y="4509119"/>
            <a:ext cx="2114550" cy="2103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57071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548680"/>
            <a:ext cx="8229600" cy="864096"/>
          </a:xfrm>
          <a:noFill/>
        </p:spPr>
        <p:txBody>
          <a:bodyPr>
            <a:normAutofit/>
          </a:bodyPr>
          <a:lstStyle/>
          <a:p>
            <a:pPr algn="ctr"/>
            <a:r>
              <a:rPr lang="en-US" altLang="en-US" sz="3600" b="1" dirty="0">
                <a:solidFill>
                  <a:schemeClr val="tx1"/>
                </a:solidFill>
                <a:latin typeface="Arial" charset="0"/>
              </a:rPr>
              <a:t>Guidance Documents</a:t>
            </a:r>
            <a:endParaRPr lang="en-US" altLang="en-US" sz="3600" b="1" dirty="0">
              <a:solidFill>
                <a:schemeClr val="tx1"/>
              </a:solidFill>
              <a:effectLst/>
              <a:latin typeface="Arial" charset="0"/>
            </a:endParaRPr>
          </a:p>
        </p:txBody>
      </p:sp>
      <p:pic>
        <p:nvPicPr>
          <p:cNvPr id="5" name="Picture 4">
            <a:extLst>
              <a:ext uri="{FF2B5EF4-FFF2-40B4-BE49-F238E27FC236}">
                <a16:creationId xmlns:a16="http://schemas.microsoft.com/office/drawing/2014/main" id="{855D8FD5-7E41-4660-A278-379C0EEE4FB6}"/>
              </a:ext>
            </a:extLst>
          </p:cNvPr>
          <p:cNvPicPr>
            <a:picLocks noChangeAspect="1"/>
          </p:cNvPicPr>
          <p:nvPr/>
        </p:nvPicPr>
        <p:blipFill>
          <a:blip r:embed="rId3"/>
          <a:stretch>
            <a:fillRect/>
          </a:stretch>
        </p:blipFill>
        <p:spPr>
          <a:xfrm>
            <a:off x="467544" y="1556792"/>
            <a:ext cx="3431528" cy="4941167"/>
          </a:xfrm>
          <a:prstGeom prst="rect">
            <a:avLst/>
          </a:prstGeom>
        </p:spPr>
      </p:pic>
      <p:pic>
        <p:nvPicPr>
          <p:cNvPr id="7" name="Picture 6">
            <a:extLst>
              <a:ext uri="{FF2B5EF4-FFF2-40B4-BE49-F238E27FC236}">
                <a16:creationId xmlns:a16="http://schemas.microsoft.com/office/drawing/2014/main" id="{CE24F471-5E1A-4CB1-9681-673FD23AD77C}"/>
              </a:ext>
            </a:extLst>
          </p:cNvPr>
          <p:cNvPicPr>
            <a:picLocks noChangeAspect="1"/>
          </p:cNvPicPr>
          <p:nvPr/>
        </p:nvPicPr>
        <p:blipFill>
          <a:blip r:embed="rId4"/>
          <a:stretch>
            <a:fillRect/>
          </a:stretch>
        </p:blipFill>
        <p:spPr>
          <a:xfrm>
            <a:off x="4572000" y="1556793"/>
            <a:ext cx="4021447" cy="5047960"/>
          </a:xfrm>
          <a:prstGeom prst="rect">
            <a:avLst/>
          </a:prstGeom>
        </p:spPr>
      </p:pic>
    </p:spTree>
    <p:extLst>
      <p:ext uri="{BB962C8B-B14F-4D97-AF65-F5344CB8AC3E}">
        <p14:creationId xmlns:p14="http://schemas.microsoft.com/office/powerpoint/2010/main" val="122564252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548680"/>
            <a:ext cx="8229600" cy="864096"/>
          </a:xfrm>
          <a:noFill/>
        </p:spPr>
        <p:txBody>
          <a:bodyPr>
            <a:normAutofit/>
          </a:bodyPr>
          <a:lstStyle/>
          <a:p>
            <a:pPr algn="ctr"/>
            <a:r>
              <a:rPr lang="en-US" altLang="en-US" sz="3600" b="1" dirty="0">
                <a:solidFill>
                  <a:schemeClr val="tx1"/>
                </a:solidFill>
                <a:latin typeface="Arial" charset="0"/>
              </a:rPr>
              <a:t>Guidance Documents</a:t>
            </a:r>
            <a:endParaRPr lang="en-US" altLang="en-US" sz="3600" b="1" dirty="0">
              <a:solidFill>
                <a:schemeClr val="tx1"/>
              </a:solidFill>
              <a:effectLst/>
              <a:latin typeface="Arial" charset="0"/>
            </a:endParaRPr>
          </a:p>
        </p:txBody>
      </p:sp>
      <p:pic>
        <p:nvPicPr>
          <p:cNvPr id="2" name="Picture 1">
            <a:extLst>
              <a:ext uri="{FF2B5EF4-FFF2-40B4-BE49-F238E27FC236}">
                <a16:creationId xmlns:a16="http://schemas.microsoft.com/office/drawing/2014/main" id="{41E2D620-8C2C-473C-BCC7-67BC1735D90A}"/>
              </a:ext>
            </a:extLst>
          </p:cNvPr>
          <p:cNvPicPr>
            <a:picLocks noChangeAspect="1"/>
          </p:cNvPicPr>
          <p:nvPr/>
        </p:nvPicPr>
        <p:blipFill>
          <a:blip r:embed="rId3"/>
          <a:stretch>
            <a:fillRect/>
          </a:stretch>
        </p:blipFill>
        <p:spPr>
          <a:xfrm>
            <a:off x="251520" y="1266725"/>
            <a:ext cx="4439766" cy="5589240"/>
          </a:xfrm>
          <a:prstGeom prst="rect">
            <a:avLst/>
          </a:prstGeom>
        </p:spPr>
      </p:pic>
      <p:pic>
        <p:nvPicPr>
          <p:cNvPr id="3" name="Picture 2">
            <a:extLst>
              <a:ext uri="{FF2B5EF4-FFF2-40B4-BE49-F238E27FC236}">
                <a16:creationId xmlns:a16="http://schemas.microsoft.com/office/drawing/2014/main" id="{AD01EBCD-3EE7-4902-95F8-7E5EBAF990E7}"/>
              </a:ext>
            </a:extLst>
          </p:cNvPr>
          <p:cNvPicPr>
            <a:picLocks noChangeAspect="1"/>
          </p:cNvPicPr>
          <p:nvPr/>
        </p:nvPicPr>
        <p:blipFill>
          <a:blip r:embed="rId4"/>
          <a:stretch>
            <a:fillRect/>
          </a:stretch>
        </p:blipFill>
        <p:spPr>
          <a:xfrm>
            <a:off x="5122925" y="1440160"/>
            <a:ext cx="3769555" cy="5013176"/>
          </a:xfrm>
          <a:prstGeom prst="rect">
            <a:avLst/>
          </a:prstGeom>
        </p:spPr>
      </p:pic>
    </p:spTree>
    <p:extLst>
      <p:ext uri="{BB962C8B-B14F-4D97-AF65-F5344CB8AC3E}">
        <p14:creationId xmlns:p14="http://schemas.microsoft.com/office/powerpoint/2010/main" val="49174410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620688"/>
            <a:ext cx="8229600" cy="736602"/>
          </a:xfrm>
          <a:noFill/>
        </p:spPr>
        <p:txBody>
          <a:bodyPr>
            <a:normAutofit/>
          </a:bodyPr>
          <a:lstStyle/>
          <a:p>
            <a:pPr algn="ctr"/>
            <a:r>
              <a:rPr lang="en-US" altLang="en-US" sz="3600" b="1" dirty="0">
                <a:solidFill>
                  <a:schemeClr val="tx1"/>
                </a:solidFill>
                <a:latin typeface="Arial" charset="0"/>
              </a:rPr>
              <a:t>Typical Premises / Scenario’s</a:t>
            </a:r>
            <a:endParaRPr lang="en-US" altLang="en-US" sz="3600" b="1" dirty="0">
              <a:solidFill>
                <a:schemeClr val="tx1"/>
              </a:solidFill>
              <a:effectLst/>
              <a:latin typeface="Arial" charset="0"/>
            </a:endParaRPr>
          </a:p>
        </p:txBody>
      </p:sp>
      <p:sp>
        <p:nvSpPr>
          <p:cNvPr id="8" name="Rectangle 3">
            <a:extLst>
              <a:ext uri="{FF2B5EF4-FFF2-40B4-BE49-F238E27FC236}">
                <a16:creationId xmlns:a16="http://schemas.microsoft.com/office/drawing/2014/main" id="{DEAE7C2F-23CB-4A39-A15A-A4F002D3D8F5}"/>
              </a:ext>
            </a:extLst>
          </p:cNvPr>
          <p:cNvSpPr>
            <a:spLocks noGrp="1" noChangeArrowheads="1"/>
          </p:cNvSpPr>
          <p:nvPr>
            <p:ph idx="1"/>
          </p:nvPr>
        </p:nvSpPr>
        <p:spPr>
          <a:xfrm>
            <a:off x="262394" y="4484770"/>
            <a:ext cx="8342054" cy="2976678"/>
          </a:xfrm>
        </p:spPr>
        <p:txBody>
          <a:bodyPr>
            <a:normAutofit/>
          </a:bodyPr>
          <a:lstStyle/>
          <a:p>
            <a:pPr marL="0" indent="0">
              <a:spcBef>
                <a:spcPts val="1000"/>
              </a:spcBef>
              <a:spcAft>
                <a:spcPts val="1000"/>
              </a:spcAft>
              <a:buClr>
                <a:srgbClr val="FF0000"/>
              </a:buClr>
              <a:defRPr/>
            </a:pPr>
            <a:r>
              <a:rPr lang="en-IE" altLang="en-US" sz="2000" b="1" dirty="0">
                <a:latin typeface="Arial" charset="0"/>
              </a:rPr>
              <a:t>2 Storey Building – Potential Use?</a:t>
            </a:r>
          </a:p>
          <a:p>
            <a:pPr marL="342900" lvl="1" indent="0">
              <a:spcBef>
                <a:spcPts val="300"/>
              </a:spcBef>
              <a:spcAft>
                <a:spcPts val="600"/>
              </a:spcAft>
              <a:buClr>
                <a:srgbClr val="FF0000"/>
              </a:buClr>
              <a:defRPr/>
            </a:pPr>
            <a:r>
              <a:rPr lang="en-IE" altLang="en-US" sz="1600" dirty="0">
                <a:latin typeface="Arial" charset="0"/>
              </a:rPr>
              <a:t>Commercial ground floor with residential accommodation above </a:t>
            </a:r>
          </a:p>
          <a:p>
            <a:pPr marL="342900" lvl="1" indent="0">
              <a:spcBef>
                <a:spcPts val="300"/>
              </a:spcBef>
              <a:spcAft>
                <a:spcPts val="600"/>
              </a:spcAft>
              <a:buClr>
                <a:srgbClr val="FF0000"/>
              </a:buClr>
              <a:defRPr/>
            </a:pPr>
            <a:r>
              <a:rPr lang="en-IE" altLang="en-US" sz="1600" dirty="0">
                <a:latin typeface="Arial" charset="0"/>
              </a:rPr>
              <a:t>2 storey apartment / flat building</a:t>
            </a:r>
          </a:p>
          <a:p>
            <a:pPr marL="342900" lvl="1" indent="0">
              <a:spcBef>
                <a:spcPts val="300"/>
              </a:spcBef>
              <a:spcAft>
                <a:spcPts val="600"/>
              </a:spcAft>
              <a:buClr>
                <a:srgbClr val="FF0000"/>
              </a:buClr>
              <a:defRPr/>
            </a:pPr>
            <a:r>
              <a:rPr lang="en-IE" altLang="en-US" sz="1600" dirty="0">
                <a:latin typeface="Arial" charset="0"/>
              </a:rPr>
              <a:t>2 storey dwelling house</a:t>
            </a:r>
            <a:endParaRPr lang="en-IE" altLang="en-US" sz="1400" dirty="0">
              <a:latin typeface="Arial" charset="0"/>
            </a:endParaRPr>
          </a:p>
          <a:p>
            <a:pPr marL="342900" lvl="1" indent="0">
              <a:spcBef>
                <a:spcPts val="300"/>
              </a:spcBef>
              <a:spcAft>
                <a:spcPts val="1000"/>
              </a:spcAft>
              <a:buClr>
                <a:srgbClr val="FF0000"/>
              </a:buClr>
              <a:buNone/>
              <a:defRPr/>
            </a:pPr>
            <a:endParaRPr lang="en-IE" altLang="en-US" sz="1700" dirty="0">
              <a:latin typeface="Arial" charset="0"/>
            </a:endParaRPr>
          </a:p>
        </p:txBody>
      </p:sp>
      <p:pic>
        <p:nvPicPr>
          <p:cNvPr id="5" name="Picture 4">
            <a:extLst>
              <a:ext uri="{FF2B5EF4-FFF2-40B4-BE49-F238E27FC236}">
                <a16:creationId xmlns:a16="http://schemas.microsoft.com/office/drawing/2014/main" id="{9C7CA6B7-42C5-4862-9D74-AA6758CB7372}"/>
              </a:ext>
            </a:extLst>
          </p:cNvPr>
          <p:cNvPicPr>
            <a:picLocks noChangeAspect="1"/>
          </p:cNvPicPr>
          <p:nvPr/>
        </p:nvPicPr>
        <p:blipFill>
          <a:blip r:embed="rId3"/>
          <a:stretch>
            <a:fillRect/>
          </a:stretch>
        </p:blipFill>
        <p:spPr>
          <a:xfrm>
            <a:off x="6660232" y="4276573"/>
            <a:ext cx="2221374" cy="2467138"/>
          </a:xfrm>
          <a:prstGeom prst="rect">
            <a:avLst/>
          </a:prstGeom>
        </p:spPr>
      </p:pic>
      <p:pic>
        <p:nvPicPr>
          <p:cNvPr id="6" name="Picture 5">
            <a:extLst>
              <a:ext uri="{FF2B5EF4-FFF2-40B4-BE49-F238E27FC236}">
                <a16:creationId xmlns:a16="http://schemas.microsoft.com/office/drawing/2014/main" id="{827C1041-EF62-4035-8A34-28127C583C74}"/>
              </a:ext>
            </a:extLst>
          </p:cNvPr>
          <p:cNvPicPr>
            <a:picLocks noChangeAspect="1"/>
          </p:cNvPicPr>
          <p:nvPr/>
        </p:nvPicPr>
        <p:blipFill>
          <a:blip r:embed="rId4"/>
          <a:stretch>
            <a:fillRect/>
          </a:stretch>
        </p:blipFill>
        <p:spPr>
          <a:xfrm>
            <a:off x="262394" y="1357290"/>
            <a:ext cx="4237598" cy="2675109"/>
          </a:xfrm>
          <a:prstGeom prst="rect">
            <a:avLst/>
          </a:prstGeom>
        </p:spPr>
      </p:pic>
      <p:pic>
        <p:nvPicPr>
          <p:cNvPr id="7" name="Picture 6">
            <a:extLst>
              <a:ext uri="{FF2B5EF4-FFF2-40B4-BE49-F238E27FC236}">
                <a16:creationId xmlns:a16="http://schemas.microsoft.com/office/drawing/2014/main" id="{E0B91B7D-7B3B-45C8-BAC3-524A8B3C4D80}"/>
              </a:ext>
            </a:extLst>
          </p:cNvPr>
          <p:cNvPicPr>
            <a:picLocks noChangeAspect="1"/>
          </p:cNvPicPr>
          <p:nvPr/>
        </p:nvPicPr>
        <p:blipFill rotWithShape="1">
          <a:blip r:embed="rId5"/>
          <a:srcRect r="15913"/>
          <a:stretch/>
        </p:blipFill>
        <p:spPr>
          <a:xfrm>
            <a:off x="4620902" y="1251980"/>
            <a:ext cx="4237599" cy="2780419"/>
          </a:xfrm>
          <a:prstGeom prst="rect">
            <a:avLst/>
          </a:prstGeom>
        </p:spPr>
      </p:pic>
    </p:spTree>
    <p:extLst>
      <p:ext uri="{BB962C8B-B14F-4D97-AF65-F5344CB8AC3E}">
        <p14:creationId xmlns:p14="http://schemas.microsoft.com/office/powerpoint/2010/main" val="29233322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620688"/>
            <a:ext cx="8229600" cy="736602"/>
          </a:xfrm>
          <a:noFill/>
        </p:spPr>
        <p:txBody>
          <a:bodyPr>
            <a:normAutofit/>
          </a:bodyPr>
          <a:lstStyle/>
          <a:p>
            <a:pPr algn="ctr"/>
            <a:r>
              <a:rPr lang="en-US" altLang="en-US" sz="3600" b="1" dirty="0">
                <a:solidFill>
                  <a:schemeClr val="tx1"/>
                </a:solidFill>
                <a:latin typeface="Arial" charset="0"/>
              </a:rPr>
              <a:t>Typical Premises / Scenario’s</a:t>
            </a:r>
            <a:endParaRPr lang="en-US" altLang="en-US" sz="3600" b="1" dirty="0">
              <a:solidFill>
                <a:schemeClr val="tx1"/>
              </a:solidFill>
              <a:effectLst/>
              <a:latin typeface="Arial" charset="0"/>
            </a:endParaRPr>
          </a:p>
        </p:txBody>
      </p:sp>
      <p:sp>
        <p:nvSpPr>
          <p:cNvPr id="8" name="Rectangle 3">
            <a:extLst>
              <a:ext uri="{FF2B5EF4-FFF2-40B4-BE49-F238E27FC236}">
                <a16:creationId xmlns:a16="http://schemas.microsoft.com/office/drawing/2014/main" id="{DEAE7C2F-23CB-4A39-A15A-A4F002D3D8F5}"/>
              </a:ext>
            </a:extLst>
          </p:cNvPr>
          <p:cNvSpPr>
            <a:spLocks noGrp="1" noChangeArrowheads="1"/>
          </p:cNvSpPr>
          <p:nvPr>
            <p:ph idx="1"/>
          </p:nvPr>
        </p:nvSpPr>
        <p:spPr>
          <a:xfrm>
            <a:off x="262394" y="4484770"/>
            <a:ext cx="8342054" cy="2976678"/>
          </a:xfrm>
        </p:spPr>
        <p:txBody>
          <a:bodyPr>
            <a:normAutofit/>
          </a:bodyPr>
          <a:lstStyle/>
          <a:p>
            <a:pPr marL="0" indent="0">
              <a:spcBef>
                <a:spcPts val="1000"/>
              </a:spcBef>
              <a:spcAft>
                <a:spcPts val="1000"/>
              </a:spcAft>
              <a:buClr>
                <a:srgbClr val="FF0000"/>
              </a:buClr>
              <a:defRPr/>
            </a:pPr>
            <a:r>
              <a:rPr lang="en-IE" altLang="en-US" sz="2000" b="1" dirty="0">
                <a:latin typeface="Arial" charset="0"/>
              </a:rPr>
              <a:t>3 Storey Building – Potential Use?</a:t>
            </a:r>
          </a:p>
          <a:p>
            <a:pPr marL="342900" lvl="1" indent="0">
              <a:spcBef>
                <a:spcPts val="300"/>
              </a:spcBef>
              <a:spcAft>
                <a:spcPts val="600"/>
              </a:spcAft>
              <a:buClr>
                <a:srgbClr val="FF0000"/>
              </a:buClr>
              <a:defRPr/>
            </a:pPr>
            <a:r>
              <a:rPr lang="en-IE" altLang="en-US" sz="1600" dirty="0">
                <a:latin typeface="Arial" charset="0"/>
              </a:rPr>
              <a:t>Commercial ground floor with residential accommodation above </a:t>
            </a:r>
          </a:p>
          <a:p>
            <a:pPr marL="342900" lvl="1" indent="0">
              <a:spcBef>
                <a:spcPts val="300"/>
              </a:spcBef>
              <a:spcAft>
                <a:spcPts val="600"/>
              </a:spcAft>
              <a:buClr>
                <a:srgbClr val="FF0000"/>
              </a:buClr>
              <a:defRPr/>
            </a:pPr>
            <a:r>
              <a:rPr lang="en-IE" altLang="en-US" sz="1600" dirty="0">
                <a:latin typeface="Arial" charset="0"/>
              </a:rPr>
              <a:t>3 storey apartment / flat building</a:t>
            </a:r>
          </a:p>
          <a:p>
            <a:pPr marL="342900" lvl="1" indent="0">
              <a:spcBef>
                <a:spcPts val="300"/>
              </a:spcBef>
              <a:spcAft>
                <a:spcPts val="600"/>
              </a:spcAft>
              <a:buClr>
                <a:srgbClr val="FF0000"/>
              </a:buClr>
              <a:defRPr/>
            </a:pPr>
            <a:r>
              <a:rPr lang="en-IE" altLang="en-US" sz="1600" dirty="0">
                <a:latin typeface="Arial" charset="0"/>
              </a:rPr>
              <a:t>3 storey dwelling house</a:t>
            </a:r>
            <a:endParaRPr lang="en-IE" altLang="en-US" sz="1400" dirty="0">
              <a:latin typeface="Arial" charset="0"/>
            </a:endParaRPr>
          </a:p>
          <a:p>
            <a:pPr marL="342900" lvl="1" indent="0">
              <a:spcBef>
                <a:spcPts val="300"/>
              </a:spcBef>
              <a:spcAft>
                <a:spcPts val="1000"/>
              </a:spcAft>
              <a:buClr>
                <a:srgbClr val="FF0000"/>
              </a:buClr>
              <a:buNone/>
              <a:defRPr/>
            </a:pPr>
            <a:endParaRPr lang="en-IE" altLang="en-US" sz="1700" dirty="0">
              <a:latin typeface="Arial" charset="0"/>
            </a:endParaRPr>
          </a:p>
        </p:txBody>
      </p:sp>
      <p:pic>
        <p:nvPicPr>
          <p:cNvPr id="4" name="Picture 3">
            <a:extLst>
              <a:ext uri="{FF2B5EF4-FFF2-40B4-BE49-F238E27FC236}">
                <a16:creationId xmlns:a16="http://schemas.microsoft.com/office/drawing/2014/main" id="{2F4DB573-1D63-4353-8D97-8592E8BB3650}"/>
              </a:ext>
            </a:extLst>
          </p:cNvPr>
          <p:cNvPicPr>
            <a:picLocks noChangeAspect="1"/>
          </p:cNvPicPr>
          <p:nvPr/>
        </p:nvPicPr>
        <p:blipFill>
          <a:blip r:embed="rId3"/>
          <a:stretch>
            <a:fillRect/>
          </a:stretch>
        </p:blipFill>
        <p:spPr>
          <a:xfrm>
            <a:off x="6660232" y="4268142"/>
            <a:ext cx="2221374" cy="2475569"/>
          </a:xfrm>
          <a:prstGeom prst="rect">
            <a:avLst/>
          </a:prstGeom>
        </p:spPr>
      </p:pic>
      <p:pic>
        <p:nvPicPr>
          <p:cNvPr id="5" name="Picture 4">
            <a:extLst>
              <a:ext uri="{FF2B5EF4-FFF2-40B4-BE49-F238E27FC236}">
                <a16:creationId xmlns:a16="http://schemas.microsoft.com/office/drawing/2014/main" id="{F0059481-BA73-4F5F-9CAB-A8E497B67B6C}"/>
              </a:ext>
            </a:extLst>
          </p:cNvPr>
          <p:cNvPicPr>
            <a:picLocks noChangeAspect="1"/>
          </p:cNvPicPr>
          <p:nvPr/>
        </p:nvPicPr>
        <p:blipFill>
          <a:blip r:embed="rId4"/>
          <a:stretch>
            <a:fillRect/>
          </a:stretch>
        </p:blipFill>
        <p:spPr>
          <a:xfrm>
            <a:off x="4017165" y="1401060"/>
            <a:ext cx="2387215" cy="2528113"/>
          </a:xfrm>
          <a:prstGeom prst="rect">
            <a:avLst/>
          </a:prstGeom>
        </p:spPr>
      </p:pic>
      <p:pic>
        <p:nvPicPr>
          <p:cNvPr id="6" name="Picture 5">
            <a:extLst>
              <a:ext uri="{FF2B5EF4-FFF2-40B4-BE49-F238E27FC236}">
                <a16:creationId xmlns:a16="http://schemas.microsoft.com/office/drawing/2014/main" id="{42C84F39-DF54-4B1A-9F88-F598280C1807}"/>
              </a:ext>
            </a:extLst>
          </p:cNvPr>
          <p:cNvPicPr>
            <a:picLocks noChangeAspect="1"/>
          </p:cNvPicPr>
          <p:nvPr/>
        </p:nvPicPr>
        <p:blipFill>
          <a:blip r:embed="rId5"/>
          <a:stretch>
            <a:fillRect/>
          </a:stretch>
        </p:blipFill>
        <p:spPr>
          <a:xfrm>
            <a:off x="258927" y="1401060"/>
            <a:ext cx="3562911" cy="2531996"/>
          </a:xfrm>
          <a:prstGeom prst="rect">
            <a:avLst/>
          </a:prstGeom>
        </p:spPr>
      </p:pic>
      <p:pic>
        <p:nvPicPr>
          <p:cNvPr id="7" name="Picture 6">
            <a:extLst>
              <a:ext uri="{FF2B5EF4-FFF2-40B4-BE49-F238E27FC236}">
                <a16:creationId xmlns:a16="http://schemas.microsoft.com/office/drawing/2014/main" id="{FBC7AE27-9188-4A2F-8B26-144855E67036}"/>
              </a:ext>
            </a:extLst>
          </p:cNvPr>
          <p:cNvPicPr>
            <a:picLocks noChangeAspect="1"/>
          </p:cNvPicPr>
          <p:nvPr/>
        </p:nvPicPr>
        <p:blipFill>
          <a:blip r:embed="rId6"/>
          <a:stretch>
            <a:fillRect/>
          </a:stretch>
        </p:blipFill>
        <p:spPr>
          <a:xfrm>
            <a:off x="6599708" y="1401060"/>
            <a:ext cx="2187837" cy="2554560"/>
          </a:xfrm>
          <a:prstGeom prst="rect">
            <a:avLst/>
          </a:prstGeom>
        </p:spPr>
      </p:pic>
    </p:spTree>
    <p:extLst>
      <p:ext uri="{BB962C8B-B14F-4D97-AF65-F5344CB8AC3E}">
        <p14:creationId xmlns:p14="http://schemas.microsoft.com/office/powerpoint/2010/main" val="342448482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41E747C-F769-4D93-9167-46244885262A}"/>
              </a:ext>
            </a:extLst>
          </p:cNvPr>
          <p:cNvSpPr txBox="1">
            <a:spLocks noChangeArrowheads="1"/>
          </p:cNvSpPr>
          <p:nvPr/>
        </p:nvSpPr>
        <p:spPr>
          <a:xfrm>
            <a:off x="457200" y="312244"/>
            <a:ext cx="8229600" cy="736602"/>
          </a:xfrm>
          <a:prstGeom prst="rect">
            <a:avLst/>
          </a:prstGeom>
          <a:no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3600" b="1" dirty="0">
                <a:latin typeface="Arial" charset="0"/>
              </a:rPr>
              <a:t>Refurb Project</a:t>
            </a:r>
          </a:p>
        </p:txBody>
      </p:sp>
      <p:pic>
        <p:nvPicPr>
          <p:cNvPr id="1026" name="Picture 2" descr="Tipperary Tipperary Tipperary ">
            <a:extLst>
              <a:ext uri="{FF2B5EF4-FFF2-40B4-BE49-F238E27FC236}">
                <a16:creationId xmlns:a16="http://schemas.microsoft.com/office/drawing/2014/main" id="{FCEDD62F-0556-423F-ADBC-230F439C75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231558"/>
            <a:ext cx="3597976" cy="24826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177DCAB-776D-40D3-B3F6-2C901DC5115F}"/>
              </a:ext>
            </a:extLst>
          </p:cNvPr>
          <p:cNvPicPr>
            <a:picLocks noChangeAspect="1"/>
          </p:cNvPicPr>
          <p:nvPr/>
        </p:nvPicPr>
        <p:blipFill>
          <a:blip r:embed="rId4"/>
          <a:stretch>
            <a:fillRect/>
          </a:stretch>
        </p:blipFill>
        <p:spPr>
          <a:xfrm>
            <a:off x="253944" y="1199104"/>
            <a:ext cx="3773530" cy="2743008"/>
          </a:xfrm>
          <a:prstGeom prst="rect">
            <a:avLst/>
          </a:prstGeom>
        </p:spPr>
      </p:pic>
      <p:pic>
        <p:nvPicPr>
          <p:cNvPr id="6" name="Picture 5">
            <a:extLst>
              <a:ext uri="{FF2B5EF4-FFF2-40B4-BE49-F238E27FC236}">
                <a16:creationId xmlns:a16="http://schemas.microsoft.com/office/drawing/2014/main" id="{B458251B-D355-4030-90C9-6909FE1A0CB7}"/>
              </a:ext>
            </a:extLst>
          </p:cNvPr>
          <p:cNvPicPr>
            <a:picLocks noChangeAspect="1"/>
          </p:cNvPicPr>
          <p:nvPr/>
        </p:nvPicPr>
        <p:blipFill>
          <a:blip r:embed="rId5"/>
          <a:stretch>
            <a:fillRect/>
          </a:stretch>
        </p:blipFill>
        <p:spPr>
          <a:xfrm>
            <a:off x="253944" y="4077072"/>
            <a:ext cx="3773530" cy="2743009"/>
          </a:xfrm>
          <a:prstGeom prst="rect">
            <a:avLst/>
          </a:prstGeom>
        </p:spPr>
      </p:pic>
      <p:pic>
        <p:nvPicPr>
          <p:cNvPr id="1030" name="Picture 6" descr="The Irish House as a discount shop">
            <a:extLst>
              <a:ext uri="{FF2B5EF4-FFF2-40B4-BE49-F238E27FC236}">
                <a16:creationId xmlns:a16="http://schemas.microsoft.com/office/drawing/2014/main" id="{AC17CBFC-C18E-448F-A78C-7D52A14D98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6528" y="3864419"/>
            <a:ext cx="3773531" cy="28301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C0DB331-EED2-4129-ADC9-6919D67370D8}"/>
              </a:ext>
            </a:extLst>
          </p:cNvPr>
          <p:cNvSpPr txBox="1"/>
          <p:nvPr/>
        </p:nvSpPr>
        <p:spPr>
          <a:xfrm>
            <a:off x="4306035" y="1844823"/>
            <a:ext cx="553998" cy="4849743"/>
          </a:xfrm>
          <a:prstGeom prst="rect">
            <a:avLst/>
          </a:prstGeom>
          <a:noFill/>
        </p:spPr>
        <p:txBody>
          <a:bodyPr vert="vert" wrap="square" rtlCol="0">
            <a:spAutoFit/>
          </a:bodyPr>
          <a:lstStyle/>
          <a:p>
            <a:r>
              <a:rPr lang="en-IE" sz="2400" b="1" dirty="0"/>
              <a:t>The Irish House – Tipperary Town</a:t>
            </a:r>
          </a:p>
        </p:txBody>
      </p:sp>
    </p:spTree>
    <p:extLst>
      <p:ext uri="{BB962C8B-B14F-4D97-AF65-F5344CB8AC3E}">
        <p14:creationId xmlns:p14="http://schemas.microsoft.com/office/powerpoint/2010/main" val="1808459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620688"/>
            <a:ext cx="8229600" cy="736602"/>
          </a:xfrm>
          <a:noFill/>
        </p:spPr>
        <p:txBody>
          <a:bodyPr>
            <a:normAutofit/>
          </a:bodyPr>
          <a:lstStyle/>
          <a:p>
            <a:pPr algn="ctr"/>
            <a:r>
              <a:rPr lang="en-US" altLang="en-US" sz="3600" b="1" dirty="0">
                <a:solidFill>
                  <a:schemeClr val="tx1"/>
                </a:solidFill>
                <a:latin typeface="Arial" charset="0"/>
              </a:rPr>
              <a:t>Challenges Envisaged</a:t>
            </a:r>
            <a:endParaRPr lang="en-US" altLang="en-US" sz="3600" b="1" dirty="0">
              <a:solidFill>
                <a:schemeClr val="tx1"/>
              </a:solidFill>
              <a:effectLst/>
              <a:latin typeface="Arial" charset="0"/>
            </a:endParaRPr>
          </a:p>
        </p:txBody>
      </p:sp>
      <p:sp>
        <p:nvSpPr>
          <p:cNvPr id="5" name="Rectangle 3">
            <a:extLst>
              <a:ext uri="{FF2B5EF4-FFF2-40B4-BE49-F238E27FC236}">
                <a16:creationId xmlns:a16="http://schemas.microsoft.com/office/drawing/2014/main" id="{83BCA71C-AA39-4151-B2E8-D886407DAA31}"/>
              </a:ext>
            </a:extLst>
          </p:cNvPr>
          <p:cNvSpPr>
            <a:spLocks noGrp="1" noChangeArrowheads="1"/>
          </p:cNvSpPr>
          <p:nvPr>
            <p:ph idx="1"/>
          </p:nvPr>
        </p:nvSpPr>
        <p:spPr>
          <a:xfrm>
            <a:off x="685800" y="1556792"/>
            <a:ext cx="8206680" cy="4248471"/>
          </a:xfrm>
        </p:spPr>
        <p:txBody>
          <a:bodyPr>
            <a:normAutofit fontScale="92500" lnSpcReduction="10000"/>
          </a:bodyPr>
          <a:lstStyle/>
          <a:p>
            <a:pPr marL="0" indent="0">
              <a:spcBef>
                <a:spcPts val="1000"/>
              </a:spcBef>
              <a:spcAft>
                <a:spcPts val="500"/>
              </a:spcAft>
              <a:buClr>
                <a:srgbClr val="FF0000"/>
              </a:buClr>
              <a:defRPr/>
            </a:pPr>
            <a:r>
              <a:rPr lang="en-IE" altLang="en-US" sz="2000" b="1" dirty="0">
                <a:latin typeface="Arial" charset="0"/>
              </a:rPr>
              <a:t>Existing Buildings</a:t>
            </a:r>
            <a:endParaRPr lang="en-IE" altLang="en-US" sz="2000" dirty="0">
              <a:latin typeface="Arial" charset="0"/>
            </a:endParaRPr>
          </a:p>
          <a:p>
            <a:pPr marL="342900" lvl="1" indent="0">
              <a:spcBef>
                <a:spcPts val="300"/>
              </a:spcBef>
              <a:spcAft>
                <a:spcPts val="300"/>
              </a:spcAft>
              <a:buClr>
                <a:srgbClr val="FF0000"/>
              </a:buClr>
              <a:defRPr/>
            </a:pPr>
            <a:r>
              <a:rPr lang="en-IE" altLang="en-US" sz="1700" dirty="0">
                <a:latin typeface="Arial" charset="0"/>
              </a:rPr>
              <a:t>Generally constructed prior to Building Regulations</a:t>
            </a:r>
          </a:p>
          <a:p>
            <a:pPr marL="342900" lvl="1" indent="0">
              <a:spcBef>
                <a:spcPts val="300"/>
              </a:spcBef>
              <a:spcAft>
                <a:spcPts val="1000"/>
              </a:spcAft>
              <a:buClr>
                <a:srgbClr val="FF0000"/>
              </a:buClr>
              <a:defRPr/>
            </a:pPr>
            <a:r>
              <a:rPr lang="en-IE" altLang="en-US" sz="1700" dirty="0">
                <a:latin typeface="Arial" charset="0"/>
              </a:rPr>
              <a:t>Older construction / materials </a:t>
            </a:r>
            <a:r>
              <a:rPr lang="en-IE" altLang="en-US" sz="1200" dirty="0">
                <a:latin typeface="Arial" charset="0"/>
              </a:rPr>
              <a:t>(no fire doors / protected escape routes / compartmentation)</a:t>
            </a:r>
          </a:p>
          <a:p>
            <a:pPr marL="0" indent="0">
              <a:spcBef>
                <a:spcPts val="1000"/>
              </a:spcBef>
              <a:spcAft>
                <a:spcPts val="300"/>
              </a:spcAft>
              <a:buClr>
                <a:srgbClr val="FF0000"/>
              </a:buClr>
              <a:defRPr/>
            </a:pPr>
            <a:r>
              <a:rPr lang="en-IE" altLang="en-US" sz="2000" b="1" dirty="0">
                <a:latin typeface="Arial" charset="0"/>
              </a:rPr>
              <a:t>Location of Stairways</a:t>
            </a:r>
          </a:p>
          <a:p>
            <a:pPr marL="342900" lvl="1" indent="0">
              <a:spcBef>
                <a:spcPts val="1000"/>
              </a:spcBef>
              <a:spcAft>
                <a:spcPts val="300"/>
              </a:spcAft>
              <a:buClr>
                <a:srgbClr val="FF0000"/>
              </a:buClr>
              <a:defRPr/>
            </a:pPr>
            <a:r>
              <a:rPr lang="en-IE" altLang="en-US" sz="1700" dirty="0">
                <a:latin typeface="Arial" charset="0"/>
              </a:rPr>
              <a:t>Dedicated escape stairs for residential areas – separate to commercial</a:t>
            </a:r>
          </a:p>
          <a:p>
            <a:pPr marL="342900" lvl="1" indent="0">
              <a:spcBef>
                <a:spcPts val="300"/>
              </a:spcBef>
              <a:spcAft>
                <a:spcPts val="1000"/>
              </a:spcAft>
              <a:buClr>
                <a:srgbClr val="FF0000"/>
              </a:buClr>
              <a:defRPr/>
            </a:pPr>
            <a:r>
              <a:rPr lang="en-IE" altLang="en-US" sz="1700" dirty="0">
                <a:latin typeface="Arial" charset="0"/>
              </a:rPr>
              <a:t>Existing stairs may be terminating into a kitchen / living room</a:t>
            </a:r>
          </a:p>
          <a:p>
            <a:pPr marL="0" indent="0">
              <a:spcBef>
                <a:spcPts val="1000"/>
              </a:spcBef>
              <a:spcAft>
                <a:spcPts val="300"/>
              </a:spcAft>
              <a:buClr>
                <a:srgbClr val="FF0000"/>
              </a:buClr>
              <a:defRPr/>
            </a:pPr>
            <a:r>
              <a:rPr lang="en-IE" altLang="en-US" sz="2000" dirty="0">
                <a:latin typeface="Arial" charset="0"/>
              </a:rPr>
              <a:t> </a:t>
            </a:r>
            <a:r>
              <a:rPr lang="en-IE" altLang="en-US" sz="2000" b="1" dirty="0">
                <a:latin typeface="Arial" charset="0"/>
              </a:rPr>
              <a:t>Poor Layouts</a:t>
            </a:r>
          </a:p>
          <a:p>
            <a:pPr marL="342900" lvl="1" indent="0">
              <a:spcBef>
                <a:spcPts val="1000"/>
              </a:spcBef>
              <a:spcAft>
                <a:spcPts val="300"/>
              </a:spcAft>
              <a:buClr>
                <a:srgbClr val="FF0000"/>
              </a:buClr>
              <a:defRPr/>
            </a:pPr>
            <a:r>
              <a:rPr lang="en-IE" altLang="en-US" sz="1700" dirty="0">
                <a:latin typeface="Arial" charset="0"/>
              </a:rPr>
              <a:t>Long pathways / escape routes / no access back to street</a:t>
            </a:r>
          </a:p>
          <a:p>
            <a:pPr marL="342900" lvl="1" indent="0">
              <a:spcBef>
                <a:spcPts val="300"/>
              </a:spcBef>
              <a:spcAft>
                <a:spcPts val="1000"/>
              </a:spcAft>
              <a:buClr>
                <a:srgbClr val="FF0000"/>
              </a:buClr>
              <a:defRPr/>
            </a:pPr>
            <a:r>
              <a:rPr lang="en-IE" altLang="en-US" sz="1700" dirty="0">
                <a:latin typeface="Arial" charset="0"/>
              </a:rPr>
              <a:t>Deep building plans</a:t>
            </a:r>
          </a:p>
          <a:p>
            <a:pPr marL="0" indent="0">
              <a:spcBef>
                <a:spcPts val="1000"/>
              </a:spcBef>
              <a:spcAft>
                <a:spcPts val="1000"/>
              </a:spcAft>
              <a:buClr>
                <a:srgbClr val="FF0000"/>
              </a:buClr>
              <a:defRPr/>
            </a:pPr>
            <a:r>
              <a:rPr lang="en-IE" altLang="en-US" b="1" dirty="0">
                <a:latin typeface="Arial" charset="0"/>
              </a:rPr>
              <a:t>Separation of different occupancies</a:t>
            </a:r>
          </a:p>
          <a:p>
            <a:pPr marL="342900" lvl="1" indent="0">
              <a:spcBef>
                <a:spcPts val="1000"/>
              </a:spcBef>
              <a:spcAft>
                <a:spcPts val="1000"/>
              </a:spcAft>
              <a:buClr>
                <a:srgbClr val="FF0000"/>
              </a:buClr>
              <a:defRPr/>
            </a:pPr>
            <a:r>
              <a:rPr lang="en-IE" altLang="en-US" sz="1600" dirty="0">
                <a:latin typeface="Arial" charset="0"/>
              </a:rPr>
              <a:t>Apartment above shop</a:t>
            </a:r>
          </a:p>
          <a:p>
            <a:pPr marL="0" indent="0">
              <a:spcBef>
                <a:spcPts val="1000"/>
              </a:spcBef>
              <a:spcAft>
                <a:spcPts val="1000"/>
              </a:spcAft>
              <a:buClr>
                <a:schemeClr val="bg2"/>
              </a:buClr>
              <a:defRPr/>
            </a:pPr>
            <a:endParaRPr lang="en-IE" altLang="en-US" sz="2400" dirty="0">
              <a:solidFill>
                <a:schemeClr val="bg1"/>
              </a:solidFill>
              <a:latin typeface="Arial" charset="0"/>
            </a:endParaRPr>
          </a:p>
          <a:p>
            <a:pPr marL="0" indent="0">
              <a:spcBef>
                <a:spcPts val="1000"/>
              </a:spcBef>
              <a:spcAft>
                <a:spcPts val="1000"/>
              </a:spcAft>
              <a:buClr>
                <a:schemeClr val="bg2"/>
              </a:buClr>
              <a:defRPr/>
            </a:pPr>
            <a:endParaRPr lang="en-IE" altLang="en-US" sz="2400" dirty="0">
              <a:solidFill>
                <a:schemeClr val="bg1"/>
              </a:solidFill>
              <a:latin typeface="Arial" charset="0"/>
            </a:endParaRPr>
          </a:p>
          <a:p>
            <a:pPr marL="0" indent="0">
              <a:buClr>
                <a:schemeClr val="bg2"/>
              </a:buClr>
              <a:defRPr/>
            </a:pPr>
            <a:endParaRPr lang="en-IE" altLang="en-US" sz="2400" dirty="0">
              <a:solidFill>
                <a:schemeClr val="bg1"/>
              </a:solidFill>
              <a:latin typeface="Arial" charset="0"/>
            </a:endParaRPr>
          </a:p>
          <a:p>
            <a:pPr marL="0" indent="0">
              <a:buClr>
                <a:schemeClr val="bg2"/>
              </a:buClr>
              <a:defRPr/>
            </a:pPr>
            <a:endParaRPr lang="en-IE" altLang="en-US" sz="2400" dirty="0">
              <a:solidFill>
                <a:schemeClr val="bg1"/>
              </a:solidFill>
              <a:latin typeface="Arial" charset="0"/>
            </a:endParaRPr>
          </a:p>
          <a:p>
            <a:pPr marL="0" indent="0">
              <a:buClr>
                <a:schemeClr val="bg2"/>
              </a:buClr>
              <a:defRPr/>
            </a:pPr>
            <a:endParaRPr lang="en-IE" altLang="en-US" sz="2400" dirty="0">
              <a:solidFill>
                <a:schemeClr val="bg1"/>
              </a:solidFill>
              <a:latin typeface="Arial" charset="0"/>
            </a:endParaRPr>
          </a:p>
          <a:p>
            <a:pPr marL="0" indent="0">
              <a:buClr>
                <a:schemeClr val="bg2"/>
              </a:buClr>
              <a:defRPr/>
            </a:pPr>
            <a:endParaRPr lang="en-IE" altLang="en-US" sz="2400" dirty="0">
              <a:solidFill>
                <a:schemeClr val="bg1"/>
              </a:solidFill>
              <a:latin typeface="Arial" charset="0"/>
            </a:endParaRPr>
          </a:p>
          <a:p>
            <a:pPr>
              <a:defRPr/>
            </a:pPr>
            <a:endParaRPr lang="en-US" altLang="en-US" sz="2400" dirty="0">
              <a:latin typeface="Arial" charset="0"/>
            </a:endParaRPr>
          </a:p>
          <a:p>
            <a:pPr marL="0" indent="0">
              <a:buFont typeface="AG Book Std Medium" pitchFamily="50" charset="0"/>
              <a:buNone/>
              <a:defRPr/>
            </a:pPr>
            <a:endParaRPr lang="en-IE" altLang="en-US" sz="2400" dirty="0">
              <a:latin typeface="Arial" charset="0"/>
            </a:endParaRPr>
          </a:p>
          <a:p>
            <a:pPr marL="0" indent="0">
              <a:buFont typeface="AG Book Std Medium" pitchFamily="50" charset="0"/>
              <a:buNone/>
              <a:defRPr/>
            </a:pPr>
            <a:endParaRPr lang="en-IE" altLang="en-US" sz="2400" dirty="0">
              <a:latin typeface="Arial" charset="0"/>
            </a:endParaRPr>
          </a:p>
          <a:p>
            <a:pPr algn="just">
              <a:buFont typeface="Arial" charset="0"/>
              <a:buChar char="•"/>
              <a:defRPr/>
            </a:pPr>
            <a:endParaRPr lang="en-IE" altLang="en-US" sz="2400" dirty="0">
              <a:latin typeface="Arial" charset="0"/>
            </a:endParaRPr>
          </a:p>
        </p:txBody>
      </p:sp>
      <p:sp>
        <p:nvSpPr>
          <p:cNvPr id="2" name="TextBox 1">
            <a:extLst>
              <a:ext uri="{FF2B5EF4-FFF2-40B4-BE49-F238E27FC236}">
                <a16:creationId xmlns:a16="http://schemas.microsoft.com/office/drawing/2014/main" id="{585D8A2F-1841-4F87-AAB4-0D18DBC1F3C7}"/>
              </a:ext>
            </a:extLst>
          </p:cNvPr>
          <p:cNvSpPr txBox="1"/>
          <p:nvPr/>
        </p:nvSpPr>
        <p:spPr>
          <a:xfrm>
            <a:off x="1871700" y="5805263"/>
            <a:ext cx="5400600" cy="584775"/>
          </a:xfrm>
          <a:prstGeom prst="rect">
            <a:avLst/>
          </a:prstGeom>
          <a:noFill/>
        </p:spPr>
        <p:txBody>
          <a:bodyPr wrap="square" rtlCol="0">
            <a:spAutoFit/>
          </a:bodyPr>
          <a:lstStyle/>
          <a:p>
            <a:r>
              <a:rPr lang="en-IE" sz="3200" b="1" dirty="0">
                <a:solidFill>
                  <a:srgbClr val="FF0000"/>
                </a:solidFill>
              </a:rPr>
              <a:t>But…..solutions can be found!</a:t>
            </a:r>
          </a:p>
        </p:txBody>
      </p:sp>
    </p:spTree>
    <p:extLst>
      <p:ext uri="{BB962C8B-B14F-4D97-AF65-F5344CB8AC3E}">
        <p14:creationId xmlns:p14="http://schemas.microsoft.com/office/powerpoint/2010/main" val="40573519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620688"/>
            <a:ext cx="8229600" cy="736602"/>
          </a:xfrm>
          <a:noFill/>
        </p:spPr>
        <p:txBody>
          <a:bodyPr>
            <a:normAutofit/>
          </a:bodyPr>
          <a:lstStyle/>
          <a:p>
            <a:pPr algn="ctr"/>
            <a:r>
              <a:rPr lang="en-US" altLang="en-US" sz="3600" b="1" dirty="0">
                <a:solidFill>
                  <a:schemeClr val="tx1"/>
                </a:solidFill>
                <a:latin typeface="Arial" charset="0"/>
              </a:rPr>
              <a:t>Summary</a:t>
            </a:r>
            <a:endParaRPr lang="en-US" altLang="en-US" sz="3600" b="1" dirty="0">
              <a:solidFill>
                <a:schemeClr val="tx1"/>
              </a:solidFill>
              <a:effectLst/>
              <a:latin typeface="Arial" charset="0"/>
            </a:endParaRPr>
          </a:p>
        </p:txBody>
      </p:sp>
      <p:sp>
        <p:nvSpPr>
          <p:cNvPr id="3075" name="Rectangle 3"/>
          <p:cNvSpPr>
            <a:spLocks noGrp="1" noChangeArrowheads="1"/>
          </p:cNvSpPr>
          <p:nvPr>
            <p:ph idx="1"/>
          </p:nvPr>
        </p:nvSpPr>
        <p:spPr>
          <a:xfrm>
            <a:off x="685800" y="1556792"/>
            <a:ext cx="8206680" cy="3168352"/>
          </a:xfrm>
        </p:spPr>
        <p:txBody>
          <a:bodyPr>
            <a:normAutofit/>
          </a:bodyPr>
          <a:lstStyle/>
          <a:p>
            <a:pPr marL="0" indent="0">
              <a:spcBef>
                <a:spcPts val="1000"/>
              </a:spcBef>
              <a:spcAft>
                <a:spcPts val="1000"/>
              </a:spcAft>
              <a:buClr>
                <a:srgbClr val="FF0000"/>
              </a:buClr>
              <a:defRPr/>
            </a:pPr>
            <a:r>
              <a:rPr lang="en-IE" altLang="en-US" sz="2000" dirty="0">
                <a:latin typeface="Arial" charset="0"/>
              </a:rPr>
              <a:t>Appoint a competent Technical Advisor – Can’t be a “DIY” job</a:t>
            </a:r>
          </a:p>
          <a:p>
            <a:pPr marL="0" indent="0">
              <a:spcBef>
                <a:spcPts val="1000"/>
              </a:spcBef>
              <a:spcAft>
                <a:spcPts val="1000"/>
              </a:spcAft>
              <a:buClr>
                <a:srgbClr val="FF0000"/>
              </a:buClr>
              <a:defRPr/>
            </a:pPr>
            <a:r>
              <a:rPr lang="en-IE" altLang="en-US" sz="2000" dirty="0">
                <a:latin typeface="Arial" charset="0"/>
              </a:rPr>
              <a:t>Fire Services Acts 1981 &amp; 2003 and Building Control Act 1990 to 2014</a:t>
            </a:r>
          </a:p>
          <a:p>
            <a:pPr marL="0" indent="0">
              <a:spcBef>
                <a:spcPts val="1000"/>
              </a:spcBef>
              <a:spcAft>
                <a:spcPts val="1000"/>
              </a:spcAft>
              <a:buClr>
                <a:srgbClr val="FF0000"/>
              </a:buClr>
              <a:defRPr/>
            </a:pPr>
            <a:r>
              <a:rPr lang="en-IE" altLang="en-US" sz="2000" dirty="0">
                <a:latin typeface="Arial" charset="0"/>
              </a:rPr>
              <a:t>FSC’s, DAC’s, CN’s</a:t>
            </a:r>
          </a:p>
          <a:p>
            <a:pPr marL="0" indent="0">
              <a:spcBef>
                <a:spcPts val="1000"/>
              </a:spcBef>
              <a:spcAft>
                <a:spcPts val="1000"/>
              </a:spcAft>
              <a:buClr>
                <a:srgbClr val="FF0000"/>
              </a:buClr>
              <a:defRPr/>
            </a:pPr>
            <a:r>
              <a:rPr lang="en-IE" altLang="en-US" sz="2000" dirty="0">
                <a:latin typeface="Arial" charset="0"/>
              </a:rPr>
              <a:t>Guidance Available</a:t>
            </a:r>
          </a:p>
          <a:p>
            <a:pPr marL="0" indent="0">
              <a:spcBef>
                <a:spcPts val="1000"/>
              </a:spcBef>
              <a:spcAft>
                <a:spcPts val="1000"/>
              </a:spcAft>
              <a:buClr>
                <a:srgbClr val="FF0000"/>
              </a:buClr>
              <a:defRPr/>
            </a:pPr>
            <a:r>
              <a:rPr lang="en-IE" altLang="en-US" sz="2000" dirty="0">
                <a:latin typeface="Arial" charset="0"/>
              </a:rPr>
              <a:t>Existing Buildings – challenging but significant reward</a:t>
            </a:r>
          </a:p>
          <a:p>
            <a:pPr marL="0" indent="0">
              <a:spcBef>
                <a:spcPts val="1000"/>
              </a:spcBef>
              <a:spcAft>
                <a:spcPts val="1000"/>
              </a:spcAft>
              <a:buClr>
                <a:srgbClr val="FF0000"/>
              </a:buClr>
              <a:buNone/>
              <a:defRPr/>
            </a:pPr>
            <a:endParaRPr lang="en-IE" altLang="en-US" sz="2000" dirty="0">
              <a:latin typeface="Arial" charset="0"/>
            </a:endParaRPr>
          </a:p>
        </p:txBody>
      </p:sp>
      <p:pic>
        <p:nvPicPr>
          <p:cNvPr id="8" name="Picture 4" descr="Inspections find 'fire safety deficiencies' at housing estate -  Independent.ie">
            <a:extLst>
              <a:ext uri="{FF2B5EF4-FFF2-40B4-BE49-F238E27FC236}">
                <a16:creationId xmlns:a16="http://schemas.microsoft.com/office/drawing/2014/main" id="{330E6A2F-9798-484B-BDF9-E38A024A07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4950" y="4831254"/>
            <a:ext cx="2441848" cy="149676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Stay up to date on changing Compliance Regulations | The Buxton Partnership  Blog">
            <a:extLst>
              <a:ext uri="{FF2B5EF4-FFF2-40B4-BE49-F238E27FC236}">
                <a16:creationId xmlns:a16="http://schemas.microsoft.com/office/drawing/2014/main" id="{F91C508C-08C7-46C0-ABDA-F441659D4A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2964" y="4831253"/>
            <a:ext cx="2736304" cy="14967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6988EDF-40F9-45E0-BBE8-1AFD8B83ADB8}"/>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57200" y="4831253"/>
            <a:ext cx="2640083" cy="1483920"/>
          </a:xfrm>
          <a:prstGeom prst="rect">
            <a:avLst/>
          </a:prstGeom>
        </p:spPr>
      </p:pic>
    </p:spTree>
    <p:extLst>
      <p:ext uri="{BB962C8B-B14F-4D97-AF65-F5344CB8AC3E}">
        <p14:creationId xmlns:p14="http://schemas.microsoft.com/office/powerpoint/2010/main" val="219303036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1556792"/>
            <a:ext cx="8136904" cy="3600400"/>
          </a:xfrm>
        </p:spPr>
        <p:txBody>
          <a:bodyPr>
            <a:normAutofit/>
          </a:bodyPr>
          <a:lstStyle/>
          <a:p>
            <a:pPr algn="ctr">
              <a:spcAft>
                <a:spcPts val="2500"/>
              </a:spcAft>
            </a:pPr>
            <a:endParaRPr lang="en-IE" altLang="en-US" sz="5200" dirty="0"/>
          </a:p>
          <a:p>
            <a:pPr algn="ctr">
              <a:spcAft>
                <a:spcPts val="2500"/>
              </a:spcAft>
            </a:pPr>
            <a:r>
              <a:rPr lang="en-IE" altLang="en-US" sz="7200" b="1" dirty="0"/>
              <a:t>Questions?</a:t>
            </a:r>
          </a:p>
          <a:p>
            <a:pPr algn="ctr"/>
            <a:endParaRPr lang="en-GB" dirty="0"/>
          </a:p>
        </p:txBody>
      </p:sp>
      <p:sp>
        <p:nvSpPr>
          <p:cNvPr id="4" name="Subtitle 2"/>
          <p:cNvSpPr txBox="1">
            <a:spLocks/>
          </p:cNvSpPr>
          <p:nvPr/>
        </p:nvSpPr>
        <p:spPr>
          <a:xfrm>
            <a:off x="539552" y="5445224"/>
            <a:ext cx="7848544" cy="1224136"/>
          </a:xfrm>
          <a:prstGeom prst="rect">
            <a:avLst/>
          </a:prstGeom>
        </p:spPr>
        <p:txBody>
          <a:bodyPr vert="horz" lIns="0" rIns="18288">
            <a:normAutofit/>
          </a:bodyPr>
          <a:lstStyle/>
          <a:p>
            <a:pPr algn="ctr"/>
            <a:r>
              <a:rPr lang="en-IE" dirty="0"/>
              <a:t>		</a:t>
            </a:r>
            <a:r>
              <a:rPr lang="en-IE" b="1" dirty="0"/>
              <a:t>Martin Moore </a:t>
            </a:r>
            <a:r>
              <a:rPr lang="en-IE" sz="800" dirty="0"/>
              <a:t>C. Build E MCABE (Reg. Building Surveyor)</a:t>
            </a:r>
            <a:endParaRPr lang="en-IE" dirty="0"/>
          </a:p>
          <a:p>
            <a:pPr algn="ctr"/>
            <a:r>
              <a:rPr lang="en-IE" b="1" dirty="0"/>
              <a:t>Assistant Chief Fire Officer</a:t>
            </a:r>
          </a:p>
          <a:p>
            <a:pPr algn="ctr"/>
            <a:r>
              <a:rPr lang="en-IE" b="1" dirty="0"/>
              <a:t>Tipperary Fire &amp; Rescue Service</a:t>
            </a:r>
            <a:endParaRPr lang="en-GB" b="1" dirty="0"/>
          </a:p>
          <a:p>
            <a:pPr algn="ctr"/>
            <a:endParaRPr lang="en-IE" altLang="en-US" dirty="0">
              <a:latin typeface="Arial" panose="020B0604020202020204" pitchFamily="34" charset="0"/>
            </a:endParaRP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IE" altLang="en-US" sz="6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GB"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New Fire Logo.png"/>
          <p:cNvPicPr>
            <a:picLocks noChangeAspect="1"/>
          </p:cNvPicPr>
          <p:nvPr/>
        </p:nvPicPr>
        <p:blipFill>
          <a:blip r:embed="rId3" cstate="print"/>
          <a:stretch>
            <a:fillRect/>
          </a:stretch>
        </p:blipFill>
        <p:spPr>
          <a:xfrm>
            <a:off x="7515200" y="0"/>
            <a:ext cx="1628800" cy="1628800"/>
          </a:xfrm>
          <a:prstGeom prst="rect">
            <a:avLst/>
          </a:prstGeom>
        </p:spPr>
      </p:pic>
      <p:pic>
        <p:nvPicPr>
          <p:cNvPr id="1026" name="Picture 2" descr="www.tipperarycoco.ie">
            <a:extLst>
              <a:ext uri="{FF2B5EF4-FFF2-40B4-BE49-F238E27FC236}">
                <a16:creationId xmlns:a16="http://schemas.microsoft.com/office/drawing/2014/main" id="{4C7447B0-C1A4-4882-A52A-8F7507E496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3" y="196256"/>
            <a:ext cx="3196322" cy="7124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X:\Robert Page\Clanbrasil St\images.jpg">
            <a:extLst>
              <a:ext uri="{FF2B5EF4-FFF2-40B4-BE49-F238E27FC236}">
                <a16:creationId xmlns:a16="http://schemas.microsoft.com/office/drawing/2014/main" id="{6676474F-916A-484F-AD61-9E15BDD809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0091" y="2465512"/>
            <a:ext cx="1570137"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X:\Robert Page\Clanbrasil St\images.jpg">
            <a:extLst>
              <a:ext uri="{FF2B5EF4-FFF2-40B4-BE49-F238E27FC236}">
                <a16:creationId xmlns:a16="http://schemas.microsoft.com/office/drawing/2014/main" id="{9FC8E799-411D-4EE6-A10D-3FE52DCB10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212" y="2465512"/>
            <a:ext cx="1570137"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1223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620688"/>
            <a:ext cx="8229600" cy="736602"/>
          </a:xfrm>
          <a:noFill/>
        </p:spPr>
        <p:txBody>
          <a:bodyPr>
            <a:normAutofit/>
          </a:bodyPr>
          <a:lstStyle/>
          <a:p>
            <a:pPr algn="ctr"/>
            <a:r>
              <a:rPr lang="en-US" altLang="en-US" sz="3600" b="1" dirty="0">
                <a:solidFill>
                  <a:schemeClr val="tx1"/>
                </a:solidFill>
                <a:latin typeface="Arial" charset="0"/>
              </a:rPr>
              <a:t>Overview</a:t>
            </a:r>
            <a:endParaRPr lang="en-US" altLang="en-US" sz="3600" b="1" dirty="0">
              <a:solidFill>
                <a:schemeClr val="tx1"/>
              </a:solidFill>
              <a:effectLst/>
              <a:latin typeface="Arial" charset="0"/>
            </a:endParaRPr>
          </a:p>
        </p:txBody>
      </p:sp>
      <p:sp>
        <p:nvSpPr>
          <p:cNvPr id="3075" name="Rectangle 3"/>
          <p:cNvSpPr>
            <a:spLocks noGrp="1" noChangeArrowheads="1"/>
          </p:cNvSpPr>
          <p:nvPr>
            <p:ph idx="1"/>
          </p:nvPr>
        </p:nvSpPr>
        <p:spPr>
          <a:xfrm>
            <a:off x="685800" y="1628775"/>
            <a:ext cx="8206680" cy="4467225"/>
          </a:xfrm>
        </p:spPr>
        <p:txBody>
          <a:bodyPr>
            <a:normAutofit/>
          </a:bodyPr>
          <a:lstStyle/>
          <a:p>
            <a:pPr marL="0" indent="0">
              <a:spcBef>
                <a:spcPts val="1000"/>
              </a:spcBef>
              <a:spcAft>
                <a:spcPts val="1000"/>
              </a:spcAft>
              <a:buClr>
                <a:srgbClr val="FF0000"/>
              </a:buClr>
              <a:defRPr/>
            </a:pPr>
            <a:r>
              <a:rPr lang="en-IE" altLang="en-US" sz="2000" dirty="0">
                <a:latin typeface="Arial" charset="0"/>
              </a:rPr>
              <a:t>Main Legislation</a:t>
            </a:r>
          </a:p>
          <a:p>
            <a:pPr marL="0" indent="0">
              <a:spcBef>
                <a:spcPts val="1000"/>
              </a:spcBef>
              <a:spcAft>
                <a:spcPts val="1000"/>
              </a:spcAft>
              <a:buClr>
                <a:srgbClr val="FF0000"/>
              </a:buClr>
              <a:defRPr/>
            </a:pPr>
            <a:r>
              <a:rPr lang="en-IE" altLang="en-US" sz="2000" dirty="0">
                <a:latin typeface="Arial" charset="0"/>
              </a:rPr>
              <a:t>Building Regulations and BC Regulations</a:t>
            </a:r>
          </a:p>
          <a:p>
            <a:pPr marL="0" indent="0">
              <a:spcBef>
                <a:spcPts val="1000"/>
              </a:spcBef>
              <a:spcAft>
                <a:spcPts val="1000"/>
              </a:spcAft>
              <a:buClr>
                <a:srgbClr val="FF0000"/>
              </a:buClr>
              <a:defRPr/>
            </a:pPr>
            <a:r>
              <a:rPr lang="en-IE" altLang="en-US" sz="2000" dirty="0">
                <a:latin typeface="Arial" charset="0"/>
              </a:rPr>
              <a:t>Protected Structures</a:t>
            </a:r>
          </a:p>
          <a:p>
            <a:pPr marL="0" indent="0">
              <a:spcBef>
                <a:spcPts val="1000"/>
              </a:spcBef>
              <a:spcAft>
                <a:spcPts val="1000"/>
              </a:spcAft>
              <a:buClr>
                <a:srgbClr val="FF0000"/>
              </a:buClr>
              <a:defRPr/>
            </a:pPr>
            <a:r>
              <a:rPr lang="en-IE" altLang="en-US" sz="2000" dirty="0">
                <a:latin typeface="Arial" charset="0"/>
              </a:rPr>
              <a:t>Guidance Documents Available</a:t>
            </a:r>
          </a:p>
          <a:p>
            <a:pPr marL="0" indent="0">
              <a:spcBef>
                <a:spcPts val="1000"/>
              </a:spcBef>
              <a:spcAft>
                <a:spcPts val="1000"/>
              </a:spcAft>
              <a:buClr>
                <a:srgbClr val="FF0000"/>
              </a:buClr>
              <a:defRPr/>
            </a:pPr>
            <a:r>
              <a:rPr lang="en-IE" altLang="en-US" sz="2000" dirty="0">
                <a:latin typeface="Arial" charset="0"/>
              </a:rPr>
              <a:t>Typical Premises / Scenarios</a:t>
            </a:r>
          </a:p>
          <a:p>
            <a:pPr marL="0" indent="0">
              <a:spcBef>
                <a:spcPts val="1000"/>
              </a:spcBef>
              <a:spcAft>
                <a:spcPts val="1000"/>
              </a:spcAft>
              <a:buClr>
                <a:srgbClr val="FF0000"/>
              </a:buClr>
              <a:defRPr/>
            </a:pPr>
            <a:r>
              <a:rPr lang="en-IE" altLang="en-US" sz="2000" dirty="0">
                <a:latin typeface="Arial" charset="0"/>
              </a:rPr>
              <a:t>Main Challenges Envisaged</a:t>
            </a:r>
          </a:p>
          <a:p>
            <a:pPr marL="0" indent="0">
              <a:spcBef>
                <a:spcPts val="1000"/>
              </a:spcBef>
              <a:spcAft>
                <a:spcPts val="1000"/>
              </a:spcAft>
              <a:buClr>
                <a:srgbClr val="FF0000"/>
              </a:buClr>
              <a:defRPr/>
            </a:pPr>
            <a:endParaRPr lang="en-IE" altLang="en-US" sz="2000" dirty="0">
              <a:latin typeface="Arial" charset="0"/>
            </a:endParaRPr>
          </a:p>
        </p:txBody>
      </p:sp>
      <p:pic>
        <p:nvPicPr>
          <p:cNvPr id="5" name="Picture 2" descr="House fire in Limerick city suburb - Limerick's Live 95">
            <a:extLst>
              <a:ext uri="{FF2B5EF4-FFF2-40B4-BE49-F238E27FC236}">
                <a16:creationId xmlns:a16="http://schemas.microsoft.com/office/drawing/2014/main" id="{19654EBF-E1B0-462F-A89D-503AB0AEB1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4952" y="1628800"/>
            <a:ext cx="2441848" cy="137354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New bill seeks to address 'the blight' of vacant and derelict housing in  Ireland | Green Party">
            <a:extLst>
              <a:ext uri="{FF2B5EF4-FFF2-40B4-BE49-F238E27FC236}">
                <a16:creationId xmlns:a16="http://schemas.microsoft.com/office/drawing/2014/main" id="{3A30D827-A8CD-4658-8B1C-C1BE477126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4951" y="3145213"/>
            <a:ext cx="2441849" cy="14967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nspections find 'fire safety deficiencies' at housing estate -  Independent.ie">
            <a:extLst>
              <a:ext uri="{FF2B5EF4-FFF2-40B4-BE49-F238E27FC236}">
                <a16:creationId xmlns:a16="http://schemas.microsoft.com/office/drawing/2014/main" id="{330E6A2F-9798-484B-BDF9-E38A024A073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4950" y="4831254"/>
            <a:ext cx="2441848" cy="149676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Stay up to date on changing Compliance Regulations | The Buxton Partnership  Blog">
            <a:extLst>
              <a:ext uri="{FF2B5EF4-FFF2-40B4-BE49-F238E27FC236}">
                <a16:creationId xmlns:a16="http://schemas.microsoft.com/office/drawing/2014/main" id="{F91C508C-08C7-46C0-ABDA-F441659D4A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2964" y="4831253"/>
            <a:ext cx="2736304" cy="14967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6988EDF-40F9-45E0-BBE8-1AFD8B83ADB8}"/>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457200" y="4831253"/>
            <a:ext cx="2640083" cy="1483920"/>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764704"/>
            <a:ext cx="8229600" cy="736602"/>
          </a:xfrm>
          <a:noFill/>
        </p:spPr>
        <p:txBody>
          <a:bodyPr>
            <a:normAutofit/>
          </a:bodyPr>
          <a:lstStyle/>
          <a:p>
            <a:pPr algn="ctr"/>
            <a:r>
              <a:rPr lang="en-US" altLang="en-US" sz="3600" b="1" dirty="0">
                <a:solidFill>
                  <a:schemeClr val="tx1"/>
                </a:solidFill>
                <a:latin typeface="Arial" charset="0"/>
              </a:rPr>
              <a:t>Get Competent Advice</a:t>
            </a:r>
            <a:endParaRPr lang="en-US" altLang="en-US" sz="3600" b="1" dirty="0">
              <a:solidFill>
                <a:schemeClr val="tx1"/>
              </a:solidFill>
              <a:effectLst/>
              <a:latin typeface="Arial" charset="0"/>
            </a:endParaRPr>
          </a:p>
        </p:txBody>
      </p:sp>
      <p:sp>
        <p:nvSpPr>
          <p:cNvPr id="3075" name="Rectangle 3"/>
          <p:cNvSpPr>
            <a:spLocks noGrp="1" noChangeArrowheads="1"/>
          </p:cNvSpPr>
          <p:nvPr>
            <p:ph idx="1"/>
          </p:nvPr>
        </p:nvSpPr>
        <p:spPr>
          <a:xfrm>
            <a:off x="685800" y="2060848"/>
            <a:ext cx="8206680" cy="4467225"/>
          </a:xfrm>
        </p:spPr>
        <p:txBody>
          <a:bodyPr>
            <a:normAutofit/>
          </a:bodyPr>
          <a:lstStyle/>
          <a:p>
            <a:pPr marL="0" indent="0">
              <a:spcBef>
                <a:spcPts val="1000"/>
              </a:spcBef>
              <a:spcAft>
                <a:spcPts val="1000"/>
              </a:spcAft>
              <a:buClr>
                <a:srgbClr val="FF0000"/>
              </a:buClr>
              <a:defRPr/>
            </a:pPr>
            <a:r>
              <a:rPr lang="en-IE" altLang="en-US" sz="2000" dirty="0">
                <a:latin typeface="Arial" charset="0"/>
              </a:rPr>
              <a:t>1</a:t>
            </a:r>
            <a:r>
              <a:rPr lang="en-IE" altLang="en-US" sz="2000" baseline="30000" dirty="0">
                <a:latin typeface="Arial" charset="0"/>
              </a:rPr>
              <a:t>st</a:t>
            </a:r>
            <a:r>
              <a:rPr lang="en-IE" altLang="en-US" sz="2000" dirty="0">
                <a:latin typeface="Arial" charset="0"/>
              </a:rPr>
              <a:t> Step – Engage a competent Registered Professional</a:t>
            </a:r>
          </a:p>
          <a:p>
            <a:pPr marL="342900" lvl="1" indent="0">
              <a:spcBef>
                <a:spcPts val="200"/>
              </a:spcBef>
              <a:spcAft>
                <a:spcPts val="200"/>
              </a:spcAft>
              <a:buClr>
                <a:srgbClr val="FF0000"/>
              </a:buClr>
              <a:defRPr/>
            </a:pPr>
            <a:r>
              <a:rPr lang="en-IE" altLang="en-US" sz="1700" dirty="0">
                <a:latin typeface="Arial" charset="0"/>
              </a:rPr>
              <a:t>Chartered Engineer - EI</a:t>
            </a:r>
          </a:p>
          <a:p>
            <a:pPr marL="342900" lvl="1" indent="0">
              <a:spcBef>
                <a:spcPts val="200"/>
              </a:spcBef>
              <a:spcAft>
                <a:spcPts val="200"/>
              </a:spcAft>
              <a:buClr>
                <a:srgbClr val="FF0000"/>
              </a:buClr>
              <a:defRPr/>
            </a:pPr>
            <a:r>
              <a:rPr lang="en-IE" altLang="en-US" sz="1700" dirty="0">
                <a:latin typeface="Arial" charset="0"/>
              </a:rPr>
              <a:t>Registered Architect - RIAI</a:t>
            </a:r>
          </a:p>
          <a:p>
            <a:pPr marL="342900" lvl="1" indent="0">
              <a:spcBef>
                <a:spcPts val="200"/>
              </a:spcBef>
              <a:spcAft>
                <a:spcPts val="200"/>
              </a:spcAft>
              <a:buClr>
                <a:srgbClr val="FF0000"/>
              </a:buClr>
              <a:defRPr/>
            </a:pPr>
            <a:r>
              <a:rPr lang="en-IE" altLang="en-US" sz="1700" dirty="0">
                <a:latin typeface="Arial" charset="0"/>
              </a:rPr>
              <a:t>Registered Building Surveyor - SCSI</a:t>
            </a:r>
          </a:p>
          <a:p>
            <a:pPr marL="0" indent="0">
              <a:spcBef>
                <a:spcPts val="1000"/>
              </a:spcBef>
              <a:spcAft>
                <a:spcPts val="1000"/>
              </a:spcAft>
              <a:buClr>
                <a:srgbClr val="FF0000"/>
              </a:buClr>
              <a:defRPr/>
            </a:pPr>
            <a:endParaRPr lang="en-IE" altLang="en-US" sz="2000" dirty="0">
              <a:latin typeface="Arial" charset="0"/>
            </a:endParaRPr>
          </a:p>
          <a:p>
            <a:pPr marL="0" indent="0">
              <a:spcBef>
                <a:spcPts val="1000"/>
              </a:spcBef>
              <a:spcAft>
                <a:spcPts val="1000"/>
              </a:spcAft>
              <a:buClr>
                <a:srgbClr val="FF0000"/>
              </a:buClr>
              <a:defRPr/>
            </a:pPr>
            <a:r>
              <a:rPr lang="en-IE" altLang="en-US" sz="2000" dirty="0">
                <a:latin typeface="Arial" charset="0"/>
              </a:rPr>
              <a:t>2</a:t>
            </a:r>
            <a:r>
              <a:rPr lang="en-IE" altLang="en-US" sz="2000" baseline="30000" dirty="0">
                <a:latin typeface="Arial" charset="0"/>
              </a:rPr>
              <a:t>nd</a:t>
            </a:r>
            <a:r>
              <a:rPr lang="en-IE" altLang="en-US" sz="2000" dirty="0">
                <a:latin typeface="Arial" charset="0"/>
              </a:rPr>
              <a:t> Step – Engage with Local Authority – </a:t>
            </a:r>
            <a:r>
              <a:rPr lang="en-IE" altLang="en-US" sz="1200" dirty="0">
                <a:latin typeface="Arial" charset="0"/>
              </a:rPr>
              <a:t>Planning, Fire / Building Control, Housing, MD</a:t>
            </a:r>
            <a:endParaRPr lang="en-IE" altLang="en-US" sz="2000" dirty="0">
              <a:latin typeface="Arial" charset="0"/>
            </a:endParaRPr>
          </a:p>
        </p:txBody>
      </p:sp>
      <p:pic>
        <p:nvPicPr>
          <p:cNvPr id="5124" name="Picture 4" descr="Assistant Chief Fire Officer Epaulette – JW Balfour">
            <a:extLst>
              <a:ext uri="{FF2B5EF4-FFF2-40B4-BE49-F238E27FC236}">
                <a16:creationId xmlns:a16="http://schemas.microsoft.com/office/drawing/2014/main" id="{CF9033AD-519A-4513-9CA3-8A4FC972AB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4797152"/>
            <a:ext cx="1927814" cy="192781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Building control bodies should continue site inspections, says Government |  Planning, BIM &amp; Construction Today">
            <a:extLst>
              <a:ext uri="{FF2B5EF4-FFF2-40B4-BE49-F238E27FC236}">
                <a16:creationId xmlns:a16="http://schemas.microsoft.com/office/drawing/2014/main" id="{8C37BA6D-C850-482C-82C7-2A5114CE6B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2628" y="4943921"/>
            <a:ext cx="2259646" cy="158415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lanning permission, enforcement and the seven-year myth - Engineers Ireland">
            <a:extLst>
              <a:ext uri="{FF2B5EF4-FFF2-40B4-BE49-F238E27FC236}">
                <a16:creationId xmlns:a16="http://schemas.microsoft.com/office/drawing/2014/main" id="{C76B368A-772A-40D9-83CC-B471DA78C69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4943921"/>
            <a:ext cx="2384299" cy="1584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40441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620688"/>
            <a:ext cx="8229600" cy="736602"/>
          </a:xfrm>
          <a:noFill/>
        </p:spPr>
        <p:txBody>
          <a:bodyPr>
            <a:normAutofit/>
          </a:bodyPr>
          <a:lstStyle/>
          <a:p>
            <a:pPr algn="ctr"/>
            <a:r>
              <a:rPr lang="en-US" altLang="en-US" sz="3600" b="1" dirty="0">
                <a:solidFill>
                  <a:schemeClr val="tx1"/>
                </a:solidFill>
                <a:latin typeface="Arial" charset="0"/>
              </a:rPr>
              <a:t>Legislation</a:t>
            </a:r>
            <a:endParaRPr lang="en-US" altLang="en-US" sz="3600" b="1" dirty="0">
              <a:solidFill>
                <a:schemeClr val="tx1"/>
              </a:solidFill>
              <a:effectLst/>
              <a:latin typeface="Arial" charset="0"/>
            </a:endParaRPr>
          </a:p>
        </p:txBody>
      </p:sp>
      <p:sp>
        <p:nvSpPr>
          <p:cNvPr id="3075" name="Rectangle 3"/>
          <p:cNvSpPr>
            <a:spLocks noGrp="1" noChangeArrowheads="1"/>
          </p:cNvSpPr>
          <p:nvPr>
            <p:ph idx="1"/>
          </p:nvPr>
        </p:nvSpPr>
        <p:spPr>
          <a:xfrm>
            <a:off x="685800" y="1628775"/>
            <a:ext cx="8206680" cy="4467225"/>
          </a:xfrm>
        </p:spPr>
        <p:txBody>
          <a:bodyPr>
            <a:normAutofit/>
          </a:bodyPr>
          <a:lstStyle/>
          <a:p>
            <a:pPr marL="0" indent="0">
              <a:spcBef>
                <a:spcPts val="1000"/>
              </a:spcBef>
              <a:spcAft>
                <a:spcPts val="1000"/>
              </a:spcAft>
              <a:buClr>
                <a:srgbClr val="FF0000"/>
              </a:buClr>
              <a:defRPr/>
            </a:pPr>
            <a:r>
              <a:rPr lang="en-IE" altLang="en-US" sz="2000" b="1" dirty="0">
                <a:latin typeface="Arial" charset="0"/>
              </a:rPr>
              <a:t>Fire Services Acts 1981 &amp; 2003</a:t>
            </a:r>
          </a:p>
          <a:p>
            <a:pPr marL="342900" lvl="1" indent="0">
              <a:spcBef>
                <a:spcPts val="1000"/>
              </a:spcBef>
              <a:spcAft>
                <a:spcPts val="300"/>
              </a:spcAft>
              <a:buClr>
                <a:srgbClr val="FF0000"/>
              </a:buClr>
              <a:defRPr/>
            </a:pPr>
            <a:r>
              <a:rPr lang="en-IE" altLang="en-US" sz="1700" dirty="0">
                <a:latin typeface="Arial" charset="0"/>
              </a:rPr>
              <a:t>Section 18(2) – Duties on </a:t>
            </a:r>
            <a:r>
              <a:rPr lang="en-IE" altLang="en-US" sz="1700" i="1" dirty="0">
                <a:latin typeface="Arial" charset="0"/>
              </a:rPr>
              <a:t>person in control..</a:t>
            </a:r>
          </a:p>
          <a:p>
            <a:pPr marL="342900" lvl="1" indent="0">
              <a:spcBef>
                <a:spcPts val="300"/>
              </a:spcBef>
              <a:spcAft>
                <a:spcPts val="1000"/>
              </a:spcAft>
              <a:buClr>
                <a:srgbClr val="FF0000"/>
              </a:buClr>
              <a:defRPr/>
            </a:pPr>
            <a:r>
              <a:rPr lang="en-IE" altLang="en-US" sz="1700" dirty="0">
                <a:latin typeface="Arial" charset="0"/>
              </a:rPr>
              <a:t>Section 19 – Potentially Dangerous Building</a:t>
            </a:r>
          </a:p>
          <a:p>
            <a:pPr marL="342900" lvl="1" indent="0">
              <a:spcBef>
                <a:spcPts val="300"/>
              </a:spcBef>
              <a:spcAft>
                <a:spcPts val="1000"/>
              </a:spcAft>
              <a:buClr>
                <a:srgbClr val="FF0000"/>
              </a:buClr>
              <a:buNone/>
              <a:defRPr/>
            </a:pPr>
            <a:endParaRPr lang="en-IE" altLang="en-US" sz="1700" dirty="0">
              <a:latin typeface="Arial" charset="0"/>
            </a:endParaRPr>
          </a:p>
          <a:p>
            <a:pPr marL="0" indent="0">
              <a:spcBef>
                <a:spcPts val="1000"/>
              </a:spcBef>
              <a:spcAft>
                <a:spcPts val="1000"/>
              </a:spcAft>
              <a:buClr>
                <a:srgbClr val="FF0000"/>
              </a:buClr>
              <a:defRPr/>
            </a:pPr>
            <a:r>
              <a:rPr lang="en-IE" altLang="en-US" sz="2000" b="1" dirty="0">
                <a:latin typeface="Arial" charset="0"/>
              </a:rPr>
              <a:t>Building Control Act 1990 - 2014</a:t>
            </a:r>
          </a:p>
          <a:p>
            <a:pPr marL="342900" lvl="1" indent="0">
              <a:spcBef>
                <a:spcPts val="1000"/>
              </a:spcBef>
              <a:spcAft>
                <a:spcPts val="300"/>
              </a:spcAft>
              <a:buClr>
                <a:srgbClr val="FF0000"/>
              </a:buClr>
              <a:defRPr/>
            </a:pPr>
            <a:r>
              <a:rPr lang="en-IE" altLang="en-US" sz="1700" dirty="0">
                <a:latin typeface="Arial" charset="0"/>
              </a:rPr>
              <a:t>Building Regulations 1997 (as amended)</a:t>
            </a:r>
          </a:p>
          <a:p>
            <a:pPr marL="342900" lvl="1" indent="0">
              <a:spcBef>
                <a:spcPts val="300"/>
              </a:spcBef>
              <a:spcAft>
                <a:spcPts val="1000"/>
              </a:spcAft>
              <a:buClr>
                <a:srgbClr val="FF0000"/>
              </a:buClr>
              <a:defRPr/>
            </a:pPr>
            <a:r>
              <a:rPr lang="en-IE" altLang="en-US" sz="1700" dirty="0">
                <a:latin typeface="Arial" charset="0"/>
              </a:rPr>
              <a:t>Building Control Regulations 1997 – 2021</a:t>
            </a:r>
          </a:p>
          <a:p>
            <a:pPr marL="342900" lvl="1" indent="0">
              <a:spcBef>
                <a:spcPts val="1000"/>
              </a:spcBef>
              <a:spcAft>
                <a:spcPts val="1000"/>
              </a:spcAft>
              <a:buClr>
                <a:srgbClr val="FF0000"/>
              </a:buClr>
              <a:defRPr/>
            </a:pPr>
            <a:endParaRPr lang="en-IE" altLang="en-US" sz="1700" dirty="0">
              <a:latin typeface="Arial" charset="0"/>
            </a:endParaRPr>
          </a:p>
        </p:txBody>
      </p:sp>
      <p:pic>
        <p:nvPicPr>
          <p:cNvPr id="2" name="Picture 1">
            <a:extLst>
              <a:ext uri="{FF2B5EF4-FFF2-40B4-BE49-F238E27FC236}">
                <a16:creationId xmlns:a16="http://schemas.microsoft.com/office/drawing/2014/main" id="{6975CFA7-0864-4F32-8C4E-97D10109C135}"/>
              </a:ext>
            </a:extLst>
          </p:cNvPr>
          <p:cNvPicPr>
            <a:picLocks noChangeAspect="1"/>
          </p:cNvPicPr>
          <p:nvPr/>
        </p:nvPicPr>
        <p:blipFill>
          <a:blip r:embed="rId3"/>
          <a:stretch>
            <a:fillRect/>
          </a:stretch>
        </p:blipFill>
        <p:spPr>
          <a:xfrm>
            <a:off x="6620902" y="1988840"/>
            <a:ext cx="2279612" cy="2304256"/>
          </a:xfrm>
          <a:prstGeom prst="rect">
            <a:avLst/>
          </a:prstGeom>
        </p:spPr>
      </p:pic>
      <p:pic>
        <p:nvPicPr>
          <p:cNvPr id="1028" name="Picture 4" descr="Council issues warning over 'potentially dangerous' building in Denbigh  after partial collapse - North.Wales">
            <a:extLst>
              <a:ext uri="{FF2B5EF4-FFF2-40B4-BE49-F238E27FC236}">
                <a16:creationId xmlns:a16="http://schemas.microsoft.com/office/drawing/2014/main" id="{DFBC6373-5B48-4DF0-8C4F-010AB74FDD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2483" y="4869160"/>
            <a:ext cx="2627784" cy="165850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portance of Fire Alarms - Safety Tech Fire">
            <a:extLst>
              <a:ext uri="{FF2B5EF4-FFF2-40B4-BE49-F238E27FC236}">
                <a16:creationId xmlns:a16="http://schemas.microsoft.com/office/drawing/2014/main" id="{A2408FD9-2868-44F4-B7E9-A8D2FA41D4C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1760" y="4869160"/>
            <a:ext cx="3448510" cy="165850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𝙼𝚊𝚝𝚝𝚑𝚎𝚠 𝚂𝚕𝚘𝚠𝚎 🇪🇺🇬🇧🌈🏴󠁧󠁢󠁥󠁮󠁧󠁿 on Twitter: &quot;Very polite fire  extinguisher holding the door open for people! #day54 #365challenge  #lateagain https://t.co/WGtdIozUlI&quot; / Twitter">
            <a:extLst>
              <a:ext uri="{FF2B5EF4-FFF2-40B4-BE49-F238E27FC236}">
                <a16:creationId xmlns:a16="http://schemas.microsoft.com/office/drawing/2014/main" id="{773733BE-3C58-4131-9F5A-7E6DBB6358A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3733" y="4869160"/>
            <a:ext cx="1669995" cy="1658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400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620688"/>
            <a:ext cx="8229600" cy="736602"/>
          </a:xfrm>
          <a:noFill/>
        </p:spPr>
        <p:txBody>
          <a:bodyPr>
            <a:normAutofit/>
          </a:bodyPr>
          <a:lstStyle/>
          <a:p>
            <a:pPr algn="ctr"/>
            <a:r>
              <a:rPr lang="en-US" altLang="en-US" sz="3600" b="1" dirty="0">
                <a:solidFill>
                  <a:schemeClr val="tx1"/>
                </a:solidFill>
                <a:latin typeface="Arial" charset="0"/>
              </a:rPr>
              <a:t>Fire Services Acts 1981 &amp; 2003</a:t>
            </a:r>
            <a:endParaRPr lang="en-US" altLang="en-US" sz="3600" b="1" dirty="0">
              <a:solidFill>
                <a:schemeClr val="tx1"/>
              </a:solidFill>
              <a:effectLst/>
              <a:latin typeface="Arial" charset="0"/>
            </a:endParaRPr>
          </a:p>
        </p:txBody>
      </p:sp>
      <p:sp>
        <p:nvSpPr>
          <p:cNvPr id="3075" name="Rectangle 3"/>
          <p:cNvSpPr>
            <a:spLocks noGrp="1" noChangeArrowheads="1"/>
          </p:cNvSpPr>
          <p:nvPr>
            <p:ph idx="1"/>
          </p:nvPr>
        </p:nvSpPr>
        <p:spPr>
          <a:xfrm>
            <a:off x="251520" y="1628775"/>
            <a:ext cx="8663880" cy="4467225"/>
          </a:xfrm>
        </p:spPr>
        <p:txBody>
          <a:bodyPr>
            <a:normAutofit/>
          </a:bodyPr>
          <a:lstStyle/>
          <a:p>
            <a:pPr marL="0" indent="0">
              <a:spcBef>
                <a:spcPts val="1000"/>
              </a:spcBef>
              <a:spcAft>
                <a:spcPts val="1000"/>
              </a:spcAft>
              <a:buClr>
                <a:srgbClr val="FF0000"/>
              </a:buClr>
              <a:defRPr/>
            </a:pPr>
            <a:r>
              <a:rPr lang="en-IE" altLang="en-US" sz="2000" b="1" dirty="0">
                <a:latin typeface="Arial" charset="0"/>
              </a:rPr>
              <a:t>Fire Services Acts 1981 &amp; 2003</a:t>
            </a:r>
          </a:p>
          <a:p>
            <a:pPr marL="342900" lvl="1" indent="0">
              <a:spcBef>
                <a:spcPts val="1000"/>
              </a:spcBef>
              <a:spcAft>
                <a:spcPts val="300"/>
              </a:spcAft>
              <a:buClr>
                <a:srgbClr val="FF0000"/>
              </a:buClr>
              <a:defRPr/>
            </a:pPr>
            <a:r>
              <a:rPr lang="en-IE" altLang="en-US" sz="1700" dirty="0">
                <a:latin typeface="Arial" charset="0"/>
              </a:rPr>
              <a:t>Section 18(2)</a:t>
            </a:r>
          </a:p>
          <a:p>
            <a:pPr marL="0" indent="0">
              <a:buNone/>
            </a:pPr>
            <a:r>
              <a:rPr lang="en-IE" sz="1400" i="1" dirty="0"/>
              <a:t>“It shall be the duty of every person having control over premises to which this section applies to—</a:t>
            </a:r>
            <a:endParaRPr lang="en-IE" sz="2400" dirty="0"/>
          </a:p>
          <a:p>
            <a:pPr marL="0" indent="0">
              <a:buNone/>
            </a:pPr>
            <a:r>
              <a:rPr lang="en-IE" sz="1400" i="1" dirty="0"/>
              <a:t>(a) take all </a:t>
            </a:r>
            <a:r>
              <a:rPr lang="en-IE" sz="1400" b="1" i="1" dirty="0"/>
              <a:t>reasonable</a:t>
            </a:r>
            <a:r>
              <a:rPr lang="en-IE" sz="1400" i="1" dirty="0"/>
              <a:t> measures to guard against the outbreak of fire on such premises,</a:t>
            </a:r>
            <a:endParaRPr lang="en-IE" sz="2400" dirty="0"/>
          </a:p>
          <a:p>
            <a:pPr marL="0" indent="0">
              <a:buNone/>
            </a:pPr>
            <a:r>
              <a:rPr lang="en-IE" sz="1400" i="1" dirty="0"/>
              <a:t>(b) provide </a:t>
            </a:r>
            <a:r>
              <a:rPr lang="en-IE" sz="1400" b="1" i="1" dirty="0"/>
              <a:t>reasonable</a:t>
            </a:r>
            <a:r>
              <a:rPr lang="en-IE" sz="1400" i="1" dirty="0"/>
              <a:t> fire safety measures for such premises and prepare and provide appropriate fire safety procedures for ensuring the safety of persons on such premises,</a:t>
            </a:r>
            <a:endParaRPr lang="en-IE" sz="2400" dirty="0"/>
          </a:p>
          <a:p>
            <a:pPr marL="0" indent="0">
              <a:buNone/>
            </a:pPr>
            <a:r>
              <a:rPr lang="en-IE" sz="1400" i="1" dirty="0"/>
              <a:t>(c) ensure that the fire safety measures and procedures referred to in paragraph (b) are applied at all times, and</a:t>
            </a:r>
            <a:endParaRPr lang="en-IE" sz="2400" dirty="0"/>
          </a:p>
          <a:p>
            <a:pPr marL="0" indent="0">
              <a:buNone/>
            </a:pPr>
            <a:r>
              <a:rPr lang="en-IE" sz="1400" i="1" dirty="0"/>
              <a:t>(d) </a:t>
            </a:r>
            <a:r>
              <a:rPr lang="en-IE" sz="1400" b="1" i="1" dirty="0"/>
              <a:t>ensure, as far as is reasonably practicable, the safety of persons on the premises in the event of an outbreak of fire whether such outbreak has occurred or not.”</a:t>
            </a:r>
            <a:endParaRPr lang="en-IE" sz="2400" b="1" dirty="0"/>
          </a:p>
          <a:p>
            <a:pPr marL="342900" lvl="1" indent="0">
              <a:spcBef>
                <a:spcPts val="1000"/>
              </a:spcBef>
              <a:spcAft>
                <a:spcPts val="300"/>
              </a:spcAft>
              <a:buClr>
                <a:srgbClr val="FF0000"/>
              </a:buClr>
              <a:defRPr/>
            </a:pPr>
            <a:endParaRPr lang="en-IE" altLang="en-US" sz="1700" dirty="0">
              <a:latin typeface="Arial" charset="0"/>
            </a:endParaRPr>
          </a:p>
        </p:txBody>
      </p:sp>
      <p:pic>
        <p:nvPicPr>
          <p:cNvPr id="4098" name="Picture 2" descr="No photo description available.">
            <a:extLst>
              <a:ext uri="{FF2B5EF4-FFF2-40B4-BE49-F238E27FC236}">
                <a16:creationId xmlns:a16="http://schemas.microsoft.com/office/drawing/2014/main" id="{76C229FA-54C7-44F0-BEA9-0416E1D6BE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4509120"/>
            <a:ext cx="2843808" cy="213285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No photo description available.">
            <a:extLst>
              <a:ext uri="{FF2B5EF4-FFF2-40B4-BE49-F238E27FC236}">
                <a16:creationId xmlns:a16="http://schemas.microsoft.com/office/drawing/2014/main" id="{8C3E90AC-C69E-427E-8BC0-19F4C77567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5343" y="4509120"/>
            <a:ext cx="1599642" cy="213285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Fire crews to respond to emergency calls involving life-threatening  situations despite industrial action - Tipp FM">
            <a:extLst>
              <a:ext uri="{FF2B5EF4-FFF2-40B4-BE49-F238E27FC236}">
                <a16:creationId xmlns:a16="http://schemas.microsoft.com/office/drawing/2014/main" id="{E8125C06-ADD8-452C-9B35-3FF385F6C2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992" y="4509120"/>
            <a:ext cx="2843808" cy="2132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29758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620688"/>
            <a:ext cx="8229600" cy="864096"/>
          </a:xfrm>
          <a:noFill/>
        </p:spPr>
        <p:txBody>
          <a:bodyPr>
            <a:normAutofit/>
          </a:bodyPr>
          <a:lstStyle/>
          <a:p>
            <a:pPr algn="ctr"/>
            <a:r>
              <a:rPr lang="en-US" altLang="en-US" sz="3600" b="1" dirty="0">
                <a:solidFill>
                  <a:schemeClr val="tx1"/>
                </a:solidFill>
                <a:latin typeface="Arial" charset="0"/>
              </a:rPr>
              <a:t>Building Regulations</a:t>
            </a:r>
            <a:endParaRPr lang="en-US" altLang="en-US" sz="3600" b="1" dirty="0">
              <a:solidFill>
                <a:schemeClr val="tx1"/>
              </a:solidFill>
              <a:effectLst/>
              <a:latin typeface="Arial" charset="0"/>
            </a:endParaRPr>
          </a:p>
        </p:txBody>
      </p:sp>
      <p:sp>
        <p:nvSpPr>
          <p:cNvPr id="3075" name="Rectangle 3"/>
          <p:cNvSpPr>
            <a:spLocks noGrp="1" noChangeArrowheads="1"/>
          </p:cNvSpPr>
          <p:nvPr>
            <p:ph idx="1"/>
          </p:nvPr>
        </p:nvSpPr>
        <p:spPr>
          <a:xfrm>
            <a:off x="323528" y="1484784"/>
            <a:ext cx="8496944" cy="5328617"/>
          </a:xfrm>
        </p:spPr>
        <p:txBody>
          <a:bodyPr>
            <a:normAutofit/>
          </a:bodyPr>
          <a:lstStyle/>
          <a:p>
            <a:pPr marL="0" indent="0">
              <a:spcBef>
                <a:spcPts val="1000"/>
              </a:spcBef>
              <a:spcAft>
                <a:spcPts val="1000"/>
              </a:spcAft>
              <a:buClr>
                <a:srgbClr val="FF0000"/>
              </a:buClr>
              <a:defRPr/>
            </a:pPr>
            <a:r>
              <a:rPr lang="en-IE" altLang="en-US" sz="2000" b="1" dirty="0">
                <a:latin typeface="Arial" charset="0"/>
              </a:rPr>
              <a:t>Building Regulations – </a:t>
            </a:r>
            <a:r>
              <a:rPr lang="en-IE" altLang="en-US" sz="2000" dirty="0">
                <a:latin typeface="Arial" charset="0"/>
              </a:rPr>
              <a:t>Health, Safety and Welfare (Parts A – M)</a:t>
            </a:r>
          </a:p>
          <a:p>
            <a:pPr marL="342900" lvl="1" indent="0">
              <a:spcBef>
                <a:spcPts val="500"/>
              </a:spcBef>
              <a:spcAft>
                <a:spcPts val="500"/>
              </a:spcAft>
              <a:buClr>
                <a:srgbClr val="FF0000"/>
              </a:buClr>
              <a:defRPr/>
            </a:pPr>
            <a:r>
              <a:rPr lang="en-IE" altLang="en-US" sz="1700" b="1" dirty="0">
                <a:latin typeface="Arial" charset="0"/>
              </a:rPr>
              <a:t>Part A</a:t>
            </a:r>
            <a:r>
              <a:rPr lang="en-IE" altLang="en-US" sz="1700" dirty="0">
                <a:latin typeface="Arial" charset="0"/>
              </a:rPr>
              <a:t> – Structure  </a:t>
            </a:r>
          </a:p>
          <a:p>
            <a:pPr marL="342900" lvl="1" indent="0">
              <a:spcBef>
                <a:spcPts val="500"/>
              </a:spcBef>
              <a:spcAft>
                <a:spcPts val="500"/>
              </a:spcAft>
              <a:buClr>
                <a:srgbClr val="FF0000"/>
              </a:buClr>
              <a:defRPr/>
            </a:pPr>
            <a:r>
              <a:rPr lang="en-IE" altLang="en-US" sz="1700" b="1" dirty="0">
                <a:latin typeface="Arial" charset="0"/>
              </a:rPr>
              <a:t>Part B</a:t>
            </a:r>
            <a:r>
              <a:rPr lang="en-IE" altLang="en-US" sz="1700" dirty="0">
                <a:latin typeface="Arial" charset="0"/>
              </a:rPr>
              <a:t> – Fire Safety</a:t>
            </a:r>
            <a:endParaRPr lang="en-IE" altLang="en-US" sz="1700" b="1" dirty="0">
              <a:latin typeface="Arial" charset="0"/>
            </a:endParaRPr>
          </a:p>
          <a:p>
            <a:pPr marL="342900" lvl="1" indent="0">
              <a:spcBef>
                <a:spcPts val="500"/>
              </a:spcBef>
              <a:spcAft>
                <a:spcPts val="500"/>
              </a:spcAft>
              <a:buClr>
                <a:srgbClr val="FF0000"/>
              </a:buClr>
              <a:defRPr/>
            </a:pPr>
            <a:r>
              <a:rPr lang="en-IE" altLang="en-US" sz="1700" b="1" dirty="0">
                <a:latin typeface="Arial" charset="0"/>
              </a:rPr>
              <a:t>Part C</a:t>
            </a:r>
            <a:r>
              <a:rPr lang="en-IE" altLang="en-US" sz="1700" dirty="0">
                <a:latin typeface="Arial" charset="0"/>
              </a:rPr>
              <a:t> – Site Preparation and Resistance to Moisture</a:t>
            </a:r>
            <a:endParaRPr lang="en-IE" altLang="en-US" sz="1700" b="1" dirty="0">
              <a:latin typeface="Arial" charset="0"/>
            </a:endParaRPr>
          </a:p>
          <a:p>
            <a:pPr marL="342900" lvl="1" indent="0">
              <a:spcBef>
                <a:spcPts val="500"/>
              </a:spcBef>
              <a:spcAft>
                <a:spcPts val="500"/>
              </a:spcAft>
              <a:buClr>
                <a:srgbClr val="FF0000"/>
              </a:buClr>
              <a:defRPr/>
            </a:pPr>
            <a:r>
              <a:rPr lang="en-IE" altLang="en-US" sz="1700" b="1" dirty="0">
                <a:latin typeface="Arial" charset="0"/>
              </a:rPr>
              <a:t>Part D</a:t>
            </a:r>
            <a:r>
              <a:rPr lang="en-IE" altLang="en-US" sz="1700" dirty="0">
                <a:latin typeface="Arial" charset="0"/>
              </a:rPr>
              <a:t> – Materials and Workmanship</a:t>
            </a:r>
            <a:endParaRPr lang="en-IE" altLang="en-US" sz="1700" b="1" dirty="0">
              <a:latin typeface="Arial" charset="0"/>
            </a:endParaRPr>
          </a:p>
          <a:p>
            <a:pPr marL="342900" lvl="1" indent="0">
              <a:spcBef>
                <a:spcPts val="500"/>
              </a:spcBef>
              <a:spcAft>
                <a:spcPts val="500"/>
              </a:spcAft>
              <a:buClr>
                <a:srgbClr val="FF0000"/>
              </a:buClr>
              <a:defRPr/>
            </a:pPr>
            <a:r>
              <a:rPr lang="en-IE" altLang="en-US" sz="1700" b="1" dirty="0">
                <a:latin typeface="Arial" charset="0"/>
              </a:rPr>
              <a:t>Part E</a:t>
            </a:r>
            <a:r>
              <a:rPr lang="en-IE" altLang="en-US" sz="1700" dirty="0">
                <a:latin typeface="Arial" charset="0"/>
              </a:rPr>
              <a:t> – Sound </a:t>
            </a:r>
            <a:endParaRPr lang="en-IE" altLang="en-US" sz="1700" b="1" dirty="0">
              <a:latin typeface="Arial" charset="0"/>
            </a:endParaRPr>
          </a:p>
          <a:p>
            <a:pPr marL="342900" lvl="1" indent="0">
              <a:spcBef>
                <a:spcPts val="500"/>
              </a:spcBef>
              <a:spcAft>
                <a:spcPts val="500"/>
              </a:spcAft>
              <a:buClr>
                <a:srgbClr val="FF0000"/>
              </a:buClr>
              <a:defRPr/>
            </a:pPr>
            <a:r>
              <a:rPr lang="en-IE" altLang="en-US" sz="1700" b="1" dirty="0">
                <a:latin typeface="Arial" charset="0"/>
              </a:rPr>
              <a:t>Part F</a:t>
            </a:r>
            <a:r>
              <a:rPr lang="en-IE" altLang="en-US" sz="1700" dirty="0">
                <a:latin typeface="Arial" charset="0"/>
              </a:rPr>
              <a:t> – Ventilation </a:t>
            </a:r>
            <a:endParaRPr lang="en-IE" altLang="en-US" sz="1700" b="1" dirty="0">
              <a:latin typeface="Arial" charset="0"/>
            </a:endParaRPr>
          </a:p>
          <a:p>
            <a:pPr marL="342900" lvl="1" indent="0">
              <a:spcBef>
                <a:spcPts val="500"/>
              </a:spcBef>
              <a:spcAft>
                <a:spcPts val="500"/>
              </a:spcAft>
              <a:buClr>
                <a:srgbClr val="FF0000"/>
              </a:buClr>
              <a:defRPr/>
            </a:pPr>
            <a:r>
              <a:rPr lang="en-IE" altLang="en-US" sz="1700" b="1" dirty="0">
                <a:latin typeface="Arial" charset="0"/>
              </a:rPr>
              <a:t>Part G</a:t>
            </a:r>
            <a:r>
              <a:rPr lang="en-IE" altLang="en-US" sz="1700" dirty="0">
                <a:latin typeface="Arial" charset="0"/>
              </a:rPr>
              <a:t> – Hygiene </a:t>
            </a:r>
            <a:endParaRPr lang="en-IE" altLang="en-US" sz="1700" b="1" dirty="0">
              <a:latin typeface="Arial" charset="0"/>
            </a:endParaRPr>
          </a:p>
          <a:p>
            <a:pPr marL="342900" lvl="1" indent="0">
              <a:spcBef>
                <a:spcPts val="500"/>
              </a:spcBef>
              <a:spcAft>
                <a:spcPts val="500"/>
              </a:spcAft>
              <a:buClr>
                <a:srgbClr val="FF0000"/>
              </a:buClr>
              <a:defRPr/>
            </a:pPr>
            <a:r>
              <a:rPr lang="en-IE" altLang="en-US" sz="1700" b="1" dirty="0">
                <a:latin typeface="Arial" charset="0"/>
              </a:rPr>
              <a:t>Part H</a:t>
            </a:r>
            <a:r>
              <a:rPr lang="en-IE" altLang="en-US" sz="1700" dirty="0">
                <a:latin typeface="Arial" charset="0"/>
              </a:rPr>
              <a:t> – Drainage and Waste Water Disposal</a:t>
            </a:r>
            <a:endParaRPr lang="en-IE" altLang="en-US" sz="1700" b="1" dirty="0">
              <a:latin typeface="Arial" charset="0"/>
            </a:endParaRPr>
          </a:p>
          <a:p>
            <a:pPr marL="342900" lvl="1" indent="0">
              <a:spcBef>
                <a:spcPts val="500"/>
              </a:spcBef>
              <a:spcAft>
                <a:spcPts val="500"/>
              </a:spcAft>
              <a:buClr>
                <a:srgbClr val="FF0000"/>
              </a:buClr>
              <a:defRPr/>
            </a:pPr>
            <a:r>
              <a:rPr lang="en-IE" altLang="en-US" sz="1700" b="1" dirty="0">
                <a:latin typeface="Arial" charset="0"/>
              </a:rPr>
              <a:t>Part J</a:t>
            </a:r>
            <a:r>
              <a:rPr lang="en-IE" altLang="en-US" sz="1700" dirty="0">
                <a:latin typeface="Arial" charset="0"/>
              </a:rPr>
              <a:t> – Heat Producing Appliances</a:t>
            </a:r>
            <a:endParaRPr lang="en-IE" altLang="en-US" sz="1700" b="1" dirty="0">
              <a:latin typeface="Arial" charset="0"/>
            </a:endParaRPr>
          </a:p>
          <a:p>
            <a:pPr marL="342900" lvl="1" indent="0">
              <a:spcBef>
                <a:spcPts val="500"/>
              </a:spcBef>
              <a:spcAft>
                <a:spcPts val="500"/>
              </a:spcAft>
              <a:buClr>
                <a:srgbClr val="FF0000"/>
              </a:buClr>
              <a:defRPr/>
            </a:pPr>
            <a:r>
              <a:rPr lang="en-IE" altLang="en-US" sz="1700" b="1" dirty="0">
                <a:latin typeface="Arial" charset="0"/>
              </a:rPr>
              <a:t>Part K </a:t>
            </a:r>
            <a:r>
              <a:rPr lang="en-IE" altLang="en-US" sz="1700" dirty="0">
                <a:latin typeface="Arial" charset="0"/>
              </a:rPr>
              <a:t>– Stairways, Ladders, Ramps and Guards</a:t>
            </a:r>
            <a:endParaRPr lang="en-IE" altLang="en-US" sz="1700" b="1" dirty="0">
              <a:latin typeface="Arial" charset="0"/>
            </a:endParaRPr>
          </a:p>
          <a:p>
            <a:pPr marL="342900" lvl="1" indent="0">
              <a:spcBef>
                <a:spcPts val="500"/>
              </a:spcBef>
              <a:spcAft>
                <a:spcPts val="500"/>
              </a:spcAft>
              <a:buClr>
                <a:srgbClr val="FF0000"/>
              </a:buClr>
              <a:defRPr/>
            </a:pPr>
            <a:r>
              <a:rPr lang="en-IE" altLang="en-US" sz="1700" b="1" dirty="0">
                <a:latin typeface="Arial" charset="0"/>
              </a:rPr>
              <a:t>Part L</a:t>
            </a:r>
            <a:r>
              <a:rPr lang="en-IE" altLang="en-US" sz="1700" dirty="0">
                <a:latin typeface="Arial" charset="0"/>
              </a:rPr>
              <a:t> – Conservation of Fuel and Energy</a:t>
            </a:r>
            <a:endParaRPr lang="en-IE" altLang="en-US" sz="1700" b="1" dirty="0">
              <a:latin typeface="Arial" charset="0"/>
            </a:endParaRPr>
          </a:p>
          <a:p>
            <a:pPr marL="342900" lvl="1" indent="0">
              <a:spcBef>
                <a:spcPts val="500"/>
              </a:spcBef>
              <a:spcAft>
                <a:spcPts val="500"/>
              </a:spcAft>
              <a:buClr>
                <a:srgbClr val="FF0000"/>
              </a:buClr>
              <a:defRPr/>
            </a:pPr>
            <a:r>
              <a:rPr lang="en-IE" altLang="en-US" sz="1700" b="1" dirty="0">
                <a:latin typeface="Arial" charset="0"/>
              </a:rPr>
              <a:t>Part M</a:t>
            </a:r>
            <a:r>
              <a:rPr lang="en-IE" altLang="en-US" sz="1700" dirty="0">
                <a:latin typeface="Arial" charset="0"/>
              </a:rPr>
              <a:t> – Access and Use</a:t>
            </a:r>
            <a:endParaRPr lang="en-IE" altLang="en-US" sz="1700" b="1" dirty="0">
              <a:latin typeface="Arial" charset="0"/>
            </a:endParaRPr>
          </a:p>
          <a:p>
            <a:pPr marL="0" indent="0">
              <a:spcBef>
                <a:spcPts val="1000"/>
              </a:spcBef>
              <a:spcAft>
                <a:spcPts val="1000"/>
              </a:spcAft>
              <a:buClr>
                <a:srgbClr val="FF0000"/>
              </a:buClr>
              <a:defRPr/>
            </a:pPr>
            <a:endParaRPr lang="en-IE" altLang="en-US" sz="2000" b="1" dirty="0">
              <a:latin typeface="Arial" charset="0"/>
            </a:endParaRPr>
          </a:p>
        </p:txBody>
      </p:sp>
      <p:pic>
        <p:nvPicPr>
          <p:cNvPr id="1030" name="Picture 6" descr="View Of Day Place Looking Northwards Following Conservation Work">
            <a:extLst>
              <a:ext uri="{FF2B5EF4-FFF2-40B4-BE49-F238E27FC236}">
                <a16:creationId xmlns:a16="http://schemas.microsoft.com/office/drawing/2014/main" id="{F817BF8C-C289-446D-B5BE-C0FB76DB49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4703" y="2032293"/>
            <a:ext cx="2575769" cy="13623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uilding Control in NI - Selfbuild">
            <a:extLst>
              <a:ext uri="{FF2B5EF4-FFF2-40B4-BE49-F238E27FC236}">
                <a16:creationId xmlns:a16="http://schemas.microsoft.com/office/drawing/2014/main" id="{0EB637D6-A980-46E3-A97D-B36FD11610E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4703" y="3534727"/>
            <a:ext cx="2575769" cy="169447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uilding Regulations | Historic England">
            <a:extLst>
              <a:ext uri="{FF2B5EF4-FFF2-40B4-BE49-F238E27FC236}">
                <a16:creationId xmlns:a16="http://schemas.microsoft.com/office/drawing/2014/main" id="{FE553855-725D-422C-BAA0-6882E5ED55B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1856"/>
          <a:stretch/>
        </p:blipFill>
        <p:spPr bwMode="auto">
          <a:xfrm>
            <a:off x="6244702" y="5369296"/>
            <a:ext cx="2575770" cy="1300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79562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620688"/>
            <a:ext cx="8229600" cy="864096"/>
          </a:xfrm>
          <a:noFill/>
        </p:spPr>
        <p:txBody>
          <a:bodyPr>
            <a:normAutofit/>
          </a:bodyPr>
          <a:lstStyle/>
          <a:p>
            <a:pPr algn="ctr"/>
            <a:r>
              <a:rPr lang="en-US" altLang="en-US" sz="3600" b="1" dirty="0">
                <a:solidFill>
                  <a:schemeClr val="tx1"/>
                </a:solidFill>
                <a:latin typeface="Arial" charset="0"/>
              </a:rPr>
              <a:t>Building Regulations</a:t>
            </a:r>
            <a:endParaRPr lang="en-US" altLang="en-US" sz="3600" b="1" dirty="0">
              <a:solidFill>
                <a:schemeClr val="tx1"/>
              </a:solidFill>
              <a:effectLst/>
              <a:latin typeface="Arial" charset="0"/>
            </a:endParaRPr>
          </a:p>
        </p:txBody>
      </p:sp>
      <p:sp>
        <p:nvSpPr>
          <p:cNvPr id="3075" name="Rectangle 3"/>
          <p:cNvSpPr>
            <a:spLocks noGrp="1" noChangeArrowheads="1"/>
          </p:cNvSpPr>
          <p:nvPr>
            <p:ph idx="1"/>
          </p:nvPr>
        </p:nvSpPr>
        <p:spPr>
          <a:xfrm>
            <a:off x="338920" y="1454416"/>
            <a:ext cx="8568952" cy="5328617"/>
          </a:xfrm>
        </p:spPr>
        <p:txBody>
          <a:bodyPr>
            <a:normAutofit/>
          </a:bodyPr>
          <a:lstStyle/>
          <a:p>
            <a:pPr marL="0" indent="0">
              <a:spcBef>
                <a:spcPts val="1000"/>
              </a:spcBef>
              <a:spcAft>
                <a:spcPts val="1000"/>
              </a:spcAft>
              <a:buClr>
                <a:srgbClr val="FF0000"/>
              </a:buClr>
              <a:defRPr/>
            </a:pPr>
            <a:r>
              <a:rPr lang="en-IE" altLang="en-US" sz="2000" b="1" dirty="0">
                <a:latin typeface="Arial" charset="0"/>
              </a:rPr>
              <a:t>Material Alterations and Extensions – </a:t>
            </a:r>
            <a:r>
              <a:rPr lang="en-IE" altLang="en-US" sz="1700" dirty="0">
                <a:latin typeface="Arial" charset="0"/>
              </a:rPr>
              <a:t>All Parts of Building Regulations apply</a:t>
            </a:r>
            <a:endParaRPr lang="en-IE" altLang="en-US" sz="2000" dirty="0">
              <a:latin typeface="Arial" charset="0"/>
            </a:endParaRPr>
          </a:p>
          <a:p>
            <a:pPr marL="0" indent="0">
              <a:spcBef>
                <a:spcPts val="1000"/>
              </a:spcBef>
              <a:spcAft>
                <a:spcPts val="1000"/>
              </a:spcAft>
              <a:buClr>
                <a:srgbClr val="FF0000"/>
              </a:buClr>
              <a:defRPr/>
            </a:pPr>
            <a:r>
              <a:rPr lang="en-IE" sz="2000" b="1" dirty="0">
                <a:latin typeface="Arial" charset="0"/>
              </a:rPr>
              <a:t>Material Change of Use</a:t>
            </a:r>
            <a:r>
              <a:rPr lang="en-IE" b="1" dirty="0">
                <a:latin typeface="Arial" charset="0"/>
              </a:rPr>
              <a:t> </a:t>
            </a:r>
            <a:r>
              <a:rPr lang="en-IE" sz="1800" dirty="0"/>
              <a:t>– only some of the Parts of the Building Regulations apply;</a:t>
            </a:r>
          </a:p>
          <a:p>
            <a:pPr marL="0" indent="0">
              <a:buNone/>
            </a:pPr>
            <a:r>
              <a:rPr lang="en-IE" sz="1400" b="1" dirty="0">
                <a:latin typeface="Arial" panose="020B0604020202020204" pitchFamily="34" charset="0"/>
                <a:cs typeface="Arial" panose="020B0604020202020204" pitchFamily="34" charset="0"/>
              </a:rPr>
              <a:t>Part A1</a:t>
            </a:r>
            <a:r>
              <a:rPr lang="en-IE" sz="1400" dirty="0">
                <a:latin typeface="Arial" panose="020B0604020202020204" pitchFamily="34" charset="0"/>
                <a:cs typeface="Arial" panose="020B0604020202020204" pitchFamily="34" charset="0"/>
              </a:rPr>
              <a:t>	– 	Structure (Loading)</a:t>
            </a:r>
          </a:p>
          <a:p>
            <a:pPr marL="0" indent="0">
              <a:buNone/>
            </a:pPr>
            <a:r>
              <a:rPr lang="en-IE" sz="1400" b="1" dirty="0">
                <a:latin typeface="Arial" panose="020B0604020202020204" pitchFamily="34" charset="0"/>
                <a:cs typeface="Arial" panose="020B0604020202020204" pitchFamily="34" charset="0"/>
              </a:rPr>
              <a:t>Part B	</a:t>
            </a:r>
            <a:r>
              <a:rPr lang="en-IE" sz="1400" dirty="0">
                <a:latin typeface="Arial" panose="020B0604020202020204" pitchFamily="34" charset="0"/>
                <a:cs typeface="Arial" panose="020B0604020202020204" pitchFamily="34" charset="0"/>
              </a:rPr>
              <a:t>-	Fire Safety</a:t>
            </a:r>
            <a:endParaRPr lang="en-IE" sz="1400" b="1" dirty="0">
              <a:latin typeface="Arial" panose="020B0604020202020204" pitchFamily="34" charset="0"/>
              <a:cs typeface="Arial" panose="020B0604020202020204" pitchFamily="34" charset="0"/>
            </a:endParaRPr>
          </a:p>
          <a:p>
            <a:pPr marL="0" indent="0">
              <a:buNone/>
            </a:pPr>
            <a:r>
              <a:rPr lang="en-IE" sz="1400" b="1" dirty="0">
                <a:latin typeface="Arial" panose="020B0604020202020204" pitchFamily="34" charset="0"/>
                <a:cs typeface="Arial" panose="020B0604020202020204" pitchFamily="34" charset="0"/>
              </a:rPr>
              <a:t>Part A2</a:t>
            </a:r>
            <a:r>
              <a:rPr lang="en-IE" sz="1400" dirty="0">
                <a:latin typeface="Arial" panose="020B0604020202020204" pitchFamily="34" charset="0"/>
                <a:cs typeface="Arial" panose="020B0604020202020204" pitchFamily="34" charset="0"/>
              </a:rPr>
              <a:t>	- 	Structure (Ground Movement)</a:t>
            </a:r>
          </a:p>
          <a:p>
            <a:pPr marL="0" indent="0">
              <a:buNone/>
            </a:pPr>
            <a:r>
              <a:rPr lang="en-IE" sz="1400" b="1" dirty="0">
                <a:latin typeface="Arial" panose="020B0604020202020204" pitchFamily="34" charset="0"/>
                <a:cs typeface="Arial" panose="020B0604020202020204" pitchFamily="34" charset="0"/>
              </a:rPr>
              <a:t>Part C4</a:t>
            </a:r>
            <a:r>
              <a:rPr lang="en-IE" sz="1400" dirty="0">
                <a:latin typeface="Arial" panose="020B0604020202020204" pitchFamily="34" charset="0"/>
                <a:cs typeface="Arial" panose="020B0604020202020204" pitchFamily="34" charset="0"/>
              </a:rPr>
              <a:t>	-	Site Preparation and Resistance to Moisture </a:t>
            </a:r>
            <a:r>
              <a:rPr lang="en-IE" sz="1050" dirty="0">
                <a:latin typeface="Arial" panose="020B0604020202020204" pitchFamily="34" charset="0"/>
                <a:cs typeface="Arial" panose="020B0604020202020204" pitchFamily="34" charset="0"/>
              </a:rPr>
              <a:t>(Resistance to Weather and Ground Moisture)</a:t>
            </a:r>
            <a:endParaRPr lang="en-IE" sz="1400" dirty="0">
              <a:latin typeface="Arial" panose="020B0604020202020204" pitchFamily="34" charset="0"/>
              <a:cs typeface="Arial" panose="020B0604020202020204" pitchFamily="34" charset="0"/>
            </a:endParaRPr>
          </a:p>
          <a:p>
            <a:pPr marL="0" indent="0">
              <a:buNone/>
            </a:pPr>
            <a:r>
              <a:rPr lang="en-IE" sz="1400" b="1" dirty="0">
                <a:latin typeface="Arial" panose="020B0604020202020204" pitchFamily="34" charset="0"/>
                <a:cs typeface="Arial" panose="020B0604020202020204" pitchFamily="34" charset="0"/>
              </a:rPr>
              <a:t>Part E</a:t>
            </a:r>
            <a:r>
              <a:rPr lang="en-IE" sz="1400" dirty="0">
                <a:latin typeface="Arial" panose="020B0604020202020204" pitchFamily="34" charset="0"/>
                <a:cs typeface="Arial" panose="020B0604020202020204" pitchFamily="34" charset="0"/>
              </a:rPr>
              <a:t>	-	Sound,</a:t>
            </a:r>
          </a:p>
          <a:p>
            <a:pPr marL="0" indent="0">
              <a:buNone/>
            </a:pPr>
            <a:r>
              <a:rPr lang="en-IE" sz="1400" b="1" dirty="0">
                <a:latin typeface="Arial" panose="020B0604020202020204" pitchFamily="34" charset="0"/>
                <a:cs typeface="Arial" panose="020B0604020202020204" pitchFamily="34" charset="0"/>
              </a:rPr>
              <a:t>Part F</a:t>
            </a:r>
            <a:r>
              <a:rPr lang="en-IE" sz="1400" dirty="0">
                <a:latin typeface="Arial" panose="020B0604020202020204" pitchFamily="34" charset="0"/>
                <a:cs typeface="Arial" panose="020B0604020202020204" pitchFamily="34" charset="0"/>
              </a:rPr>
              <a:t>	-	Ventilation,</a:t>
            </a:r>
          </a:p>
          <a:p>
            <a:pPr marL="0" indent="0">
              <a:buNone/>
            </a:pPr>
            <a:r>
              <a:rPr lang="en-IE" sz="1400" b="1" dirty="0">
                <a:latin typeface="Arial" panose="020B0604020202020204" pitchFamily="34" charset="0"/>
                <a:cs typeface="Arial" panose="020B0604020202020204" pitchFamily="34" charset="0"/>
              </a:rPr>
              <a:t>Part G</a:t>
            </a:r>
            <a:r>
              <a:rPr lang="en-IE" sz="1400" dirty="0">
                <a:latin typeface="Arial" panose="020B0604020202020204" pitchFamily="34" charset="0"/>
                <a:cs typeface="Arial" panose="020B0604020202020204" pitchFamily="34" charset="0"/>
              </a:rPr>
              <a:t>	-	Hygiene,</a:t>
            </a:r>
          </a:p>
          <a:p>
            <a:pPr marL="0" indent="0">
              <a:buNone/>
            </a:pPr>
            <a:r>
              <a:rPr lang="en-IE" sz="1400" b="1" dirty="0">
                <a:latin typeface="Arial" panose="020B0604020202020204" pitchFamily="34" charset="0"/>
                <a:cs typeface="Arial" panose="020B0604020202020204" pitchFamily="34" charset="0"/>
              </a:rPr>
              <a:t>Part H</a:t>
            </a:r>
            <a:r>
              <a:rPr lang="en-IE" sz="1400" dirty="0">
                <a:latin typeface="Arial" panose="020B0604020202020204" pitchFamily="34" charset="0"/>
                <a:cs typeface="Arial" panose="020B0604020202020204" pitchFamily="34" charset="0"/>
              </a:rPr>
              <a:t>	-	Drainage and Waste Water Disposal,	</a:t>
            </a:r>
          </a:p>
          <a:p>
            <a:pPr marL="0" indent="0">
              <a:buNone/>
            </a:pPr>
            <a:r>
              <a:rPr lang="en-IE" sz="1400" b="1" dirty="0">
                <a:latin typeface="Arial" panose="020B0604020202020204" pitchFamily="34" charset="0"/>
                <a:cs typeface="Arial" panose="020B0604020202020204" pitchFamily="34" charset="0"/>
              </a:rPr>
              <a:t>Part J</a:t>
            </a:r>
            <a:r>
              <a:rPr lang="en-IE" sz="1400" dirty="0">
                <a:latin typeface="Arial" panose="020B0604020202020204" pitchFamily="34" charset="0"/>
                <a:cs typeface="Arial" panose="020B0604020202020204" pitchFamily="34" charset="0"/>
              </a:rPr>
              <a:t>	-	Heat Producing Appliances,</a:t>
            </a:r>
          </a:p>
          <a:p>
            <a:pPr marL="0" indent="0">
              <a:buNone/>
            </a:pPr>
            <a:r>
              <a:rPr lang="en-IE" sz="1400" b="1" dirty="0">
                <a:latin typeface="Arial" panose="020B0604020202020204" pitchFamily="34" charset="0"/>
                <a:cs typeface="Arial" panose="020B0604020202020204" pitchFamily="34" charset="0"/>
              </a:rPr>
              <a:t>Part L</a:t>
            </a:r>
            <a:r>
              <a:rPr lang="en-IE" sz="1400" dirty="0">
                <a:latin typeface="Arial" panose="020B0604020202020204" pitchFamily="34" charset="0"/>
                <a:cs typeface="Arial" panose="020B0604020202020204" pitchFamily="34" charset="0"/>
              </a:rPr>
              <a:t>	-	Conservation of Fuel and Energy,</a:t>
            </a:r>
          </a:p>
          <a:p>
            <a:pPr marL="0" indent="0">
              <a:buNone/>
            </a:pPr>
            <a:r>
              <a:rPr lang="en-IE" sz="1400" b="1" dirty="0">
                <a:latin typeface="Arial" panose="020B0604020202020204" pitchFamily="34" charset="0"/>
                <a:cs typeface="Arial" panose="020B0604020202020204" pitchFamily="34" charset="0"/>
              </a:rPr>
              <a:t>Part M*  </a:t>
            </a:r>
            <a:r>
              <a:rPr lang="en-IE" sz="1400" dirty="0">
                <a:latin typeface="Arial" panose="020B0604020202020204" pitchFamily="34" charset="0"/>
                <a:cs typeface="Arial" panose="020B0604020202020204" pitchFamily="34" charset="0"/>
              </a:rPr>
              <a:t>-	Access and Use.</a:t>
            </a:r>
          </a:p>
          <a:p>
            <a:endParaRPr lang="en-IE" sz="1800" dirty="0"/>
          </a:p>
          <a:p>
            <a:pPr marL="0" indent="0">
              <a:buNone/>
            </a:pPr>
            <a:r>
              <a:rPr lang="en-IE" sz="1100" dirty="0"/>
              <a:t>* Part M only applies to elements that are altered or provided that are covered by Part M (e.g. if a passenger lift is decided to be installed the lift must conform to Part M).</a:t>
            </a:r>
          </a:p>
          <a:p>
            <a:pPr marL="0" indent="0">
              <a:spcBef>
                <a:spcPts val="1000"/>
              </a:spcBef>
              <a:spcAft>
                <a:spcPts val="1000"/>
              </a:spcAft>
              <a:buClr>
                <a:srgbClr val="FF0000"/>
              </a:buClr>
              <a:defRPr/>
            </a:pPr>
            <a:endParaRPr lang="en-IE" altLang="en-US" sz="1800" b="1" dirty="0">
              <a:latin typeface="Arial" charset="0"/>
            </a:endParaRPr>
          </a:p>
          <a:p>
            <a:pPr marL="0" indent="0">
              <a:spcBef>
                <a:spcPts val="1000"/>
              </a:spcBef>
              <a:spcAft>
                <a:spcPts val="1000"/>
              </a:spcAft>
              <a:buClr>
                <a:srgbClr val="FF0000"/>
              </a:buClr>
              <a:defRPr/>
            </a:pPr>
            <a:endParaRPr lang="en-IE" altLang="en-US" sz="2000" b="1" dirty="0">
              <a:latin typeface="Arial" charset="0"/>
            </a:endParaRPr>
          </a:p>
        </p:txBody>
      </p:sp>
      <p:pic>
        <p:nvPicPr>
          <p:cNvPr id="1026" name="Picture 2" descr="Building Control Regulations 2014 and 2015 - OFX">
            <a:extLst>
              <a:ext uri="{FF2B5EF4-FFF2-40B4-BE49-F238E27FC236}">
                <a16:creationId xmlns:a16="http://schemas.microsoft.com/office/drawing/2014/main" id="{302C3C25-8FED-4493-BB68-426C101D994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122"/>
          <a:stretch/>
        </p:blipFill>
        <p:spPr bwMode="auto">
          <a:xfrm>
            <a:off x="5364088" y="3574180"/>
            <a:ext cx="3600400" cy="2159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25953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620688"/>
            <a:ext cx="8229600" cy="864096"/>
          </a:xfrm>
          <a:noFill/>
        </p:spPr>
        <p:txBody>
          <a:bodyPr>
            <a:normAutofit/>
          </a:bodyPr>
          <a:lstStyle/>
          <a:p>
            <a:pPr algn="ctr"/>
            <a:r>
              <a:rPr lang="en-US" altLang="en-US" sz="3600" b="1" dirty="0">
                <a:solidFill>
                  <a:schemeClr val="tx1"/>
                </a:solidFill>
                <a:latin typeface="Arial" charset="0"/>
              </a:rPr>
              <a:t>Building Regulations</a:t>
            </a:r>
            <a:endParaRPr lang="en-US" altLang="en-US" sz="3600" b="1" dirty="0">
              <a:solidFill>
                <a:schemeClr val="tx1"/>
              </a:solidFill>
              <a:effectLst/>
              <a:latin typeface="Arial" charset="0"/>
            </a:endParaRPr>
          </a:p>
        </p:txBody>
      </p:sp>
      <p:sp>
        <p:nvSpPr>
          <p:cNvPr id="3075" name="Rectangle 3"/>
          <p:cNvSpPr>
            <a:spLocks noGrp="1" noChangeArrowheads="1"/>
          </p:cNvSpPr>
          <p:nvPr>
            <p:ph idx="1"/>
          </p:nvPr>
        </p:nvSpPr>
        <p:spPr>
          <a:xfrm>
            <a:off x="685800" y="1628775"/>
            <a:ext cx="5758408" cy="4467225"/>
          </a:xfrm>
        </p:spPr>
        <p:txBody>
          <a:bodyPr>
            <a:normAutofit/>
          </a:bodyPr>
          <a:lstStyle/>
          <a:p>
            <a:pPr marL="0" indent="0">
              <a:spcBef>
                <a:spcPts val="1000"/>
              </a:spcBef>
              <a:spcAft>
                <a:spcPts val="1000"/>
              </a:spcAft>
              <a:buClr>
                <a:srgbClr val="FF0000"/>
              </a:buClr>
              <a:defRPr/>
            </a:pPr>
            <a:r>
              <a:rPr lang="en-IE" altLang="en-US" sz="2000" b="1" dirty="0">
                <a:latin typeface="Arial" charset="0"/>
              </a:rPr>
              <a:t>Regulation Vs. Guidance</a:t>
            </a:r>
          </a:p>
          <a:p>
            <a:pPr marL="342900" lvl="1" indent="0">
              <a:spcBef>
                <a:spcPts val="1000"/>
              </a:spcBef>
              <a:spcAft>
                <a:spcPts val="300"/>
              </a:spcAft>
              <a:buClr>
                <a:srgbClr val="FF0000"/>
              </a:buClr>
              <a:buNone/>
              <a:defRPr/>
            </a:pPr>
            <a:r>
              <a:rPr lang="en-IE" altLang="en-US" sz="1700" i="1" u="sng" dirty="0">
                <a:latin typeface="Arial" charset="0"/>
              </a:rPr>
              <a:t>Regulation B1 </a:t>
            </a:r>
            <a:r>
              <a:rPr lang="en-IE" altLang="en-US" sz="1700" i="1" dirty="0">
                <a:latin typeface="Arial" charset="0"/>
              </a:rPr>
              <a:t>– Means of escape in case of fire</a:t>
            </a:r>
          </a:p>
          <a:p>
            <a:pPr marL="342900" lvl="1" indent="0">
              <a:spcBef>
                <a:spcPts val="1000"/>
              </a:spcBef>
              <a:spcAft>
                <a:spcPts val="300"/>
              </a:spcAft>
              <a:buClr>
                <a:srgbClr val="FF0000"/>
              </a:buClr>
              <a:buNone/>
              <a:defRPr/>
            </a:pPr>
            <a:r>
              <a:rPr lang="en-IE" altLang="en-US" sz="1700" i="1" dirty="0">
                <a:latin typeface="Arial" charset="0"/>
              </a:rPr>
              <a:t>A Building </a:t>
            </a:r>
            <a:r>
              <a:rPr lang="en-IE" altLang="en-US" sz="1700" b="1" i="1" dirty="0">
                <a:latin typeface="Arial" charset="0"/>
              </a:rPr>
              <a:t>shall</a:t>
            </a:r>
            <a:r>
              <a:rPr lang="en-IE" altLang="en-US" sz="1700" i="1" dirty="0">
                <a:latin typeface="Arial" charset="0"/>
              </a:rPr>
              <a:t> be so designed and constructed that there are </a:t>
            </a:r>
            <a:r>
              <a:rPr lang="en-IE" altLang="en-US" sz="1700" b="1" i="1" dirty="0">
                <a:latin typeface="Arial" charset="0"/>
              </a:rPr>
              <a:t>adequate</a:t>
            </a:r>
            <a:r>
              <a:rPr lang="en-IE" altLang="en-US" sz="1700" i="1" dirty="0">
                <a:latin typeface="Arial" charset="0"/>
              </a:rPr>
              <a:t> means of escape in case of fire…</a:t>
            </a:r>
          </a:p>
          <a:p>
            <a:pPr marL="342900" lvl="1" indent="0">
              <a:spcBef>
                <a:spcPts val="1000"/>
              </a:spcBef>
              <a:spcAft>
                <a:spcPts val="300"/>
              </a:spcAft>
              <a:buClr>
                <a:srgbClr val="FF0000"/>
              </a:buClr>
              <a:buNone/>
              <a:defRPr/>
            </a:pPr>
            <a:endParaRPr lang="en-IE" altLang="en-US" sz="1700" i="1" dirty="0">
              <a:latin typeface="Arial" charset="0"/>
            </a:endParaRPr>
          </a:p>
          <a:p>
            <a:pPr marL="342900" lvl="1" indent="0">
              <a:spcBef>
                <a:spcPts val="1000"/>
              </a:spcBef>
              <a:spcAft>
                <a:spcPts val="300"/>
              </a:spcAft>
              <a:buClr>
                <a:srgbClr val="FF0000"/>
              </a:buClr>
              <a:buNone/>
              <a:defRPr/>
            </a:pPr>
            <a:r>
              <a:rPr lang="en-IE" altLang="en-US" sz="1700" i="1" u="sng" dirty="0">
                <a:latin typeface="Arial" charset="0"/>
              </a:rPr>
              <a:t>Guidance</a:t>
            </a:r>
            <a:r>
              <a:rPr lang="en-IE" altLang="en-US" sz="1700" i="1" dirty="0">
                <a:latin typeface="Arial" charset="0"/>
              </a:rPr>
              <a:t> – maximum travel distance to an exit </a:t>
            </a:r>
            <a:r>
              <a:rPr lang="en-IE" altLang="en-US" sz="1700" b="1" i="1" dirty="0">
                <a:latin typeface="Arial" charset="0"/>
              </a:rPr>
              <a:t>should</a:t>
            </a:r>
            <a:r>
              <a:rPr lang="en-IE" altLang="en-US" sz="1700" i="1" dirty="0">
                <a:latin typeface="Arial" charset="0"/>
              </a:rPr>
              <a:t> be………</a:t>
            </a:r>
          </a:p>
          <a:p>
            <a:pPr marL="342900" lvl="1" indent="0">
              <a:spcBef>
                <a:spcPts val="300"/>
              </a:spcBef>
              <a:spcAft>
                <a:spcPts val="1000"/>
              </a:spcAft>
              <a:buClr>
                <a:srgbClr val="FF0000"/>
              </a:buClr>
              <a:buNone/>
              <a:defRPr/>
            </a:pPr>
            <a:endParaRPr lang="en-IE" altLang="en-US" sz="1700" dirty="0">
              <a:latin typeface="Arial" charset="0"/>
            </a:endParaRPr>
          </a:p>
        </p:txBody>
      </p:sp>
      <p:pic>
        <p:nvPicPr>
          <p:cNvPr id="2050" name="Picture 2" descr="BCMS A Resource for">
            <a:extLst>
              <a:ext uri="{FF2B5EF4-FFF2-40B4-BE49-F238E27FC236}">
                <a16:creationId xmlns:a16="http://schemas.microsoft.com/office/drawing/2014/main" id="{00C70616-8E3C-473F-9571-69166ACC3C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5006" y="1628775"/>
            <a:ext cx="2054883" cy="21011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GD B – Part B – Fire Safety">
            <a:extLst>
              <a:ext uri="{FF2B5EF4-FFF2-40B4-BE49-F238E27FC236}">
                <a16:creationId xmlns:a16="http://schemas.microsoft.com/office/drawing/2014/main" id="{F3051621-70AF-435A-B242-AE0966E95D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5006" y="3962400"/>
            <a:ext cx="2054883" cy="25336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Fire Escapes &amp; Steel Stairs Manufacturers - Process Steel">
            <a:extLst>
              <a:ext uri="{FF2B5EF4-FFF2-40B4-BE49-F238E27FC236}">
                <a16:creationId xmlns:a16="http://schemas.microsoft.com/office/drawing/2014/main" id="{38A79792-873A-40DF-91A3-36EF65C910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380829"/>
            <a:ext cx="2878088" cy="211522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mergency Escape and Fire Fighting - Health and Safety Authority">
            <a:extLst>
              <a:ext uri="{FF2B5EF4-FFF2-40B4-BE49-F238E27FC236}">
                <a16:creationId xmlns:a16="http://schemas.microsoft.com/office/drawing/2014/main" id="{9E984DFC-93BB-4F4B-AF13-13BDBCA1A2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8714" y="5314853"/>
            <a:ext cx="2151466" cy="1181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76869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620688"/>
            <a:ext cx="8229600" cy="864096"/>
          </a:xfrm>
          <a:noFill/>
        </p:spPr>
        <p:txBody>
          <a:bodyPr>
            <a:normAutofit/>
          </a:bodyPr>
          <a:lstStyle/>
          <a:p>
            <a:pPr algn="ctr"/>
            <a:r>
              <a:rPr lang="en-US" altLang="en-US" sz="3600" b="1" dirty="0">
                <a:solidFill>
                  <a:schemeClr val="tx1"/>
                </a:solidFill>
                <a:latin typeface="Arial" charset="0"/>
              </a:rPr>
              <a:t>Building Control Regulations</a:t>
            </a:r>
            <a:endParaRPr lang="en-US" altLang="en-US" sz="3600" b="1" dirty="0">
              <a:solidFill>
                <a:schemeClr val="tx1"/>
              </a:solidFill>
              <a:effectLst/>
              <a:latin typeface="Arial" charset="0"/>
            </a:endParaRPr>
          </a:p>
        </p:txBody>
      </p:sp>
      <p:sp>
        <p:nvSpPr>
          <p:cNvPr id="3075" name="Rectangle 3"/>
          <p:cNvSpPr>
            <a:spLocks noGrp="1" noChangeArrowheads="1"/>
          </p:cNvSpPr>
          <p:nvPr>
            <p:ph idx="1"/>
          </p:nvPr>
        </p:nvSpPr>
        <p:spPr>
          <a:xfrm>
            <a:off x="685800" y="1628775"/>
            <a:ext cx="7558608" cy="4467225"/>
          </a:xfrm>
        </p:spPr>
        <p:txBody>
          <a:bodyPr>
            <a:normAutofit/>
          </a:bodyPr>
          <a:lstStyle/>
          <a:p>
            <a:pPr marL="0" indent="0">
              <a:spcBef>
                <a:spcPts val="1000"/>
              </a:spcBef>
              <a:spcAft>
                <a:spcPts val="1000"/>
              </a:spcAft>
              <a:buClr>
                <a:srgbClr val="FF0000"/>
              </a:buClr>
              <a:defRPr/>
            </a:pPr>
            <a:r>
              <a:rPr lang="en-IE" altLang="en-US" sz="2000" b="1" dirty="0">
                <a:latin typeface="Arial" charset="0"/>
              </a:rPr>
              <a:t>BC Regulations provide a conduit for proving compliance</a:t>
            </a:r>
          </a:p>
          <a:p>
            <a:pPr marL="342900" lvl="1" indent="0">
              <a:spcBef>
                <a:spcPts val="1000"/>
              </a:spcBef>
              <a:spcAft>
                <a:spcPts val="1000"/>
              </a:spcAft>
              <a:buClr>
                <a:srgbClr val="FF0000"/>
              </a:buClr>
              <a:defRPr/>
            </a:pPr>
            <a:r>
              <a:rPr lang="en-IE" altLang="en-US" sz="1600" dirty="0">
                <a:latin typeface="Arial" charset="0"/>
              </a:rPr>
              <a:t>Fire Safety Certificates</a:t>
            </a:r>
          </a:p>
          <a:p>
            <a:pPr marL="342900" lvl="1" indent="0">
              <a:spcBef>
                <a:spcPts val="1000"/>
              </a:spcBef>
              <a:spcAft>
                <a:spcPts val="1000"/>
              </a:spcAft>
              <a:buClr>
                <a:srgbClr val="FF0000"/>
              </a:buClr>
              <a:defRPr/>
            </a:pPr>
            <a:r>
              <a:rPr lang="en-IE" altLang="en-US" sz="1600" dirty="0">
                <a:latin typeface="Arial" charset="0"/>
              </a:rPr>
              <a:t>Disability Access Certificates</a:t>
            </a:r>
          </a:p>
          <a:p>
            <a:pPr marL="342900" lvl="1" indent="0">
              <a:spcBef>
                <a:spcPts val="1000"/>
              </a:spcBef>
              <a:spcAft>
                <a:spcPts val="1000"/>
              </a:spcAft>
              <a:buClr>
                <a:srgbClr val="FF0000"/>
              </a:buClr>
              <a:defRPr/>
            </a:pPr>
            <a:r>
              <a:rPr lang="en-IE" altLang="en-US" sz="1600" dirty="0">
                <a:latin typeface="Arial" charset="0"/>
              </a:rPr>
              <a:t>Commencement Notices </a:t>
            </a:r>
          </a:p>
          <a:p>
            <a:pPr marL="342900" lvl="1" indent="0">
              <a:spcBef>
                <a:spcPts val="300"/>
              </a:spcBef>
              <a:spcAft>
                <a:spcPts val="1000"/>
              </a:spcAft>
              <a:buClr>
                <a:srgbClr val="FF0000"/>
              </a:buClr>
              <a:buNone/>
              <a:defRPr/>
            </a:pPr>
            <a:endParaRPr lang="en-IE" altLang="en-US" sz="1700" dirty="0">
              <a:latin typeface="Arial" charset="0"/>
            </a:endParaRPr>
          </a:p>
        </p:txBody>
      </p:sp>
      <p:pic>
        <p:nvPicPr>
          <p:cNvPr id="2" name="Picture 1">
            <a:extLst>
              <a:ext uri="{FF2B5EF4-FFF2-40B4-BE49-F238E27FC236}">
                <a16:creationId xmlns:a16="http://schemas.microsoft.com/office/drawing/2014/main" id="{1A98CEFC-A483-4589-A51C-CD19EAFF9FC9}"/>
              </a:ext>
            </a:extLst>
          </p:cNvPr>
          <p:cNvPicPr>
            <a:picLocks noChangeAspect="1"/>
          </p:cNvPicPr>
          <p:nvPr/>
        </p:nvPicPr>
        <p:blipFill>
          <a:blip r:embed="rId3"/>
          <a:stretch>
            <a:fillRect/>
          </a:stretch>
        </p:blipFill>
        <p:spPr>
          <a:xfrm>
            <a:off x="195850" y="4893683"/>
            <a:ext cx="4736189" cy="1569283"/>
          </a:xfrm>
          <a:prstGeom prst="rect">
            <a:avLst/>
          </a:prstGeom>
        </p:spPr>
      </p:pic>
      <p:pic>
        <p:nvPicPr>
          <p:cNvPr id="5" name="Picture 4">
            <a:extLst>
              <a:ext uri="{FF2B5EF4-FFF2-40B4-BE49-F238E27FC236}">
                <a16:creationId xmlns:a16="http://schemas.microsoft.com/office/drawing/2014/main" id="{B56AECC7-A49E-477C-A78C-C7C7370ABE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1090" y="2231131"/>
            <a:ext cx="3129606" cy="4178144"/>
          </a:xfrm>
          <a:prstGeom prst="rect">
            <a:avLst/>
          </a:prstGeom>
        </p:spPr>
      </p:pic>
    </p:spTree>
    <p:extLst>
      <p:ext uri="{BB962C8B-B14F-4D97-AF65-F5344CB8AC3E}">
        <p14:creationId xmlns:p14="http://schemas.microsoft.com/office/powerpoint/2010/main" val="2394801303"/>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11261</TotalTime>
  <Words>2129</Words>
  <Application>Microsoft Office PowerPoint</Application>
  <PresentationFormat>On-screen Show (4:3)</PresentationFormat>
  <Paragraphs>246</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AG Book Std Medium</vt:lpstr>
      <vt:lpstr>Arial</vt:lpstr>
      <vt:lpstr>Calibri</vt:lpstr>
      <vt:lpstr>Calibri Light</vt:lpstr>
      <vt:lpstr>Wingdings 2</vt:lpstr>
      <vt:lpstr>Office Theme</vt:lpstr>
      <vt:lpstr>PowerPoint Presentation</vt:lpstr>
      <vt:lpstr>Overview</vt:lpstr>
      <vt:lpstr>Get Competent Advice</vt:lpstr>
      <vt:lpstr>Legislation</vt:lpstr>
      <vt:lpstr>Fire Services Acts 1981 &amp; 2003</vt:lpstr>
      <vt:lpstr>Building Regulations</vt:lpstr>
      <vt:lpstr>Building Regulations</vt:lpstr>
      <vt:lpstr>Building Regulations</vt:lpstr>
      <vt:lpstr>Building Control Regulations</vt:lpstr>
      <vt:lpstr>Protected Structures</vt:lpstr>
      <vt:lpstr>Guidance Documents</vt:lpstr>
      <vt:lpstr>Guidance Documents</vt:lpstr>
      <vt:lpstr>Guidance Documents</vt:lpstr>
      <vt:lpstr>Typical Premises / Scenario’s</vt:lpstr>
      <vt:lpstr>Typical Premises / Scenario’s</vt:lpstr>
      <vt:lpstr>PowerPoint Presentation</vt:lpstr>
      <vt:lpstr>Challenges Envisaged</vt:lpstr>
      <vt:lpstr>Summary</vt:lpstr>
      <vt:lpstr>PowerPoint Presentation</vt:lpstr>
    </vt:vector>
  </TitlesOfParts>
  <Company>North Tipperary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murtagh.crawford</dc:creator>
  <cp:lastModifiedBy>McCarthy, Aine</cp:lastModifiedBy>
  <cp:revision>553</cp:revision>
  <cp:lastPrinted>2022-02-16T10:37:28Z</cp:lastPrinted>
  <dcterms:created xsi:type="dcterms:W3CDTF">2015-09-21T11:54:05Z</dcterms:created>
  <dcterms:modified xsi:type="dcterms:W3CDTF">2023-11-20T12:39:17Z</dcterms:modified>
</cp:coreProperties>
</file>