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85" r:id="rId2"/>
    <p:sldId id="289" r:id="rId3"/>
    <p:sldId id="288" r:id="rId4"/>
    <p:sldId id="279" r:id="rId5"/>
    <p:sldId id="278" r:id="rId6"/>
    <p:sldId id="280" r:id="rId7"/>
    <p:sldId id="281" r:id="rId8"/>
    <p:sldId id="286" r:id="rId9"/>
    <p:sldId id="287" r:id="rId10"/>
    <p:sldId id="293" r:id="rId11"/>
    <p:sldId id="294" r:id="rId12"/>
    <p:sldId id="290" r:id="rId13"/>
    <p:sldId id="291" r:id="rId14"/>
    <p:sldId id="292"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CC"/>
    <a:srgbClr val="CCCCFF"/>
    <a:srgbClr val="99FFCC"/>
    <a:srgbClr val="FFCC99"/>
    <a:srgbClr val="99CCFF"/>
    <a:srgbClr val="66FF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253" autoAdjust="0"/>
  </p:normalViewPr>
  <p:slideViewPr>
    <p:cSldViewPr snapToGrid="0">
      <p:cViewPr varScale="1">
        <p:scale>
          <a:sx n="116" d="100"/>
          <a:sy n="116" d="100"/>
        </p:scale>
        <p:origin x="390" y="114"/>
      </p:cViewPr>
      <p:guideLst>
        <p:guide orient="horz" pos="2160"/>
        <p:guide pos="3840"/>
      </p:guideLst>
    </p:cSldViewPr>
  </p:slideViewPr>
  <p:notesTextViewPr>
    <p:cViewPr>
      <p:scale>
        <a:sx n="3" d="2"/>
        <a:sy n="3" d="2"/>
      </p:scale>
      <p:origin x="0" y="0"/>
    </p:cViewPr>
  </p:notesTextViewPr>
  <p:notesViewPr>
    <p:cSldViewPr snapToGrid="0">
      <p:cViewPr varScale="1">
        <p:scale>
          <a:sx n="70" d="100"/>
          <a:sy n="70" d="100"/>
        </p:scale>
        <p:origin x="19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7FC03B9-3C5E-4B97-BA2B-921170779E42}" type="datetimeFigureOut">
              <a:rPr lang="en-IE" smtClean="0"/>
              <a:pPr/>
              <a:t>16/05/2024</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CDBA6A5-93DA-4ED9-B94C-96E4E9092EC7}" type="slidenum">
              <a:rPr lang="en-IE" smtClean="0"/>
              <a:pPr/>
              <a:t>‹#›</a:t>
            </a:fld>
            <a:endParaRPr lang="en-IE"/>
          </a:p>
        </p:txBody>
      </p:sp>
    </p:spTree>
    <p:extLst>
      <p:ext uri="{BB962C8B-B14F-4D97-AF65-F5344CB8AC3E}">
        <p14:creationId xmlns:p14="http://schemas.microsoft.com/office/powerpoint/2010/main" val="366257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2</a:t>
            </a:fld>
            <a:endParaRPr lang="en-IE"/>
          </a:p>
        </p:txBody>
      </p:sp>
    </p:spTree>
    <p:extLst>
      <p:ext uri="{BB962C8B-B14F-4D97-AF65-F5344CB8AC3E}">
        <p14:creationId xmlns:p14="http://schemas.microsoft.com/office/powerpoint/2010/main" val="93697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3</a:t>
            </a:fld>
            <a:endParaRPr lang="en-IE"/>
          </a:p>
        </p:txBody>
      </p:sp>
    </p:spTree>
    <p:extLst>
      <p:ext uri="{BB962C8B-B14F-4D97-AF65-F5344CB8AC3E}">
        <p14:creationId xmlns:p14="http://schemas.microsoft.com/office/powerpoint/2010/main" val="21530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4</a:t>
            </a:fld>
            <a:endParaRPr lang="en-IE"/>
          </a:p>
        </p:txBody>
      </p:sp>
    </p:spTree>
    <p:extLst>
      <p:ext uri="{BB962C8B-B14F-4D97-AF65-F5344CB8AC3E}">
        <p14:creationId xmlns:p14="http://schemas.microsoft.com/office/powerpoint/2010/main" val="2201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5</a:t>
            </a:fld>
            <a:endParaRPr lang="en-IE"/>
          </a:p>
        </p:txBody>
      </p:sp>
    </p:spTree>
    <p:extLst>
      <p:ext uri="{BB962C8B-B14F-4D97-AF65-F5344CB8AC3E}">
        <p14:creationId xmlns:p14="http://schemas.microsoft.com/office/powerpoint/2010/main" val="3896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6</a:t>
            </a:fld>
            <a:endParaRPr lang="en-IE"/>
          </a:p>
        </p:txBody>
      </p:sp>
    </p:spTree>
    <p:extLst>
      <p:ext uri="{BB962C8B-B14F-4D97-AF65-F5344CB8AC3E}">
        <p14:creationId xmlns:p14="http://schemas.microsoft.com/office/powerpoint/2010/main" val="121243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7</a:t>
            </a:fld>
            <a:endParaRPr lang="en-IE"/>
          </a:p>
        </p:txBody>
      </p:sp>
    </p:spTree>
    <p:extLst>
      <p:ext uri="{BB962C8B-B14F-4D97-AF65-F5344CB8AC3E}">
        <p14:creationId xmlns:p14="http://schemas.microsoft.com/office/powerpoint/2010/main" val="145275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8</a:t>
            </a:fld>
            <a:endParaRPr lang="en-IE"/>
          </a:p>
        </p:txBody>
      </p:sp>
    </p:spTree>
    <p:extLst>
      <p:ext uri="{BB962C8B-B14F-4D97-AF65-F5344CB8AC3E}">
        <p14:creationId xmlns:p14="http://schemas.microsoft.com/office/powerpoint/2010/main" val="254633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800" baseline="0" dirty="0" smtClean="0"/>
          </a:p>
        </p:txBody>
      </p:sp>
      <p:sp>
        <p:nvSpPr>
          <p:cNvPr id="4" name="Slide Number Placeholder 3"/>
          <p:cNvSpPr>
            <a:spLocks noGrp="1"/>
          </p:cNvSpPr>
          <p:nvPr>
            <p:ph type="sldNum" sz="quarter" idx="10"/>
          </p:nvPr>
        </p:nvSpPr>
        <p:spPr/>
        <p:txBody>
          <a:bodyPr/>
          <a:lstStyle/>
          <a:p>
            <a:fld id="{9CDBA6A5-93DA-4ED9-B94C-96E4E9092EC7}" type="slidenum">
              <a:rPr lang="en-IE" smtClean="0"/>
              <a:pPr/>
              <a:t>9</a:t>
            </a:fld>
            <a:endParaRPr lang="en-IE"/>
          </a:p>
        </p:txBody>
      </p:sp>
    </p:spTree>
    <p:extLst>
      <p:ext uri="{BB962C8B-B14F-4D97-AF65-F5344CB8AC3E}">
        <p14:creationId xmlns:p14="http://schemas.microsoft.com/office/powerpoint/2010/main" val="49265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CDBA6A5-93DA-4ED9-B94C-96E4E9092EC7}" type="slidenum">
              <a:rPr lang="en-IE" smtClean="0"/>
              <a:pPr/>
              <a:t>12</a:t>
            </a:fld>
            <a:endParaRPr lang="en-IE"/>
          </a:p>
        </p:txBody>
      </p:sp>
    </p:spTree>
    <p:extLst>
      <p:ext uri="{BB962C8B-B14F-4D97-AF65-F5344CB8AC3E}">
        <p14:creationId xmlns:p14="http://schemas.microsoft.com/office/powerpoint/2010/main" val="319091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38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94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299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118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027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705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995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03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906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5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73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20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52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25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1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15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05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5/16/2024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75335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19" t="-299" r="5743" b="-1"/>
          <a:stretch/>
        </p:blipFill>
        <p:spPr>
          <a:xfrm>
            <a:off x="0" y="-20548"/>
            <a:ext cx="12192000" cy="6878548"/>
          </a:xfrm>
          <a:prstGeom prst="rect">
            <a:avLst/>
          </a:prstGeom>
        </p:spPr>
      </p:pic>
      <p:sp>
        <p:nvSpPr>
          <p:cNvPr id="8" name="TextBox 7"/>
          <p:cNvSpPr txBox="1"/>
          <p:nvPr/>
        </p:nvSpPr>
        <p:spPr>
          <a:xfrm>
            <a:off x="1705510" y="390418"/>
            <a:ext cx="9133725" cy="1569660"/>
          </a:xfrm>
          <a:prstGeom prst="rect">
            <a:avLst/>
          </a:prstGeom>
          <a:solidFill>
            <a:schemeClr val="tx1">
              <a:alpha val="40000"/>
            </a:schemeClr>
          </a:solidFill>
        </p:spPr>
        <p:txBody>
          <a:bodyPr wrap="square" rtlCol="0">
            <a:spAutoFit/>
          </a:bodyPr>
          <a:lstStyle/>
          <a:p>
            <a:pPr algn="ctr"/>
            <a:r>
              <a:rPr lang="en-IE" sz="2800" b="1" dirty="0" smtClean="0">
                <a:solidFill>
                  <a:schemeClr val="bg1"/>
                </a:solidFill>
                <a:latin typeface="Cambria" panose="02040503050406030204" pitchFamily="18" charset="0"/>
              </a:rPr>
              <a:t>Joint Policing Committee – Tipperary Division </a:t>
            </a:r>
          </a:p>
          <a:p>
            <a:pPr algn="ctr"/>
            <a:r>
              <a:rPr lang="en-IE" sz="2800" b="1" dirty="0" smtClean="0">
                <a:solidFill>
                  <a:schemeClr val="bg1"/>
                </a:solidFill>
                <a:latin typeface="Cambria" panose="02040503050406030204" pitchFamily="18" charset="0"/>
              </a:rPr>
              <a:t>17</a:t>
            </a:r>
            <a:r>
              <a:rPr lang="en-IE" sz="2800" b="1" baseline="30000" dirty="0" smtClean="0">
                <a:solidFill>
                  <a:schemeClr val="bg1"/>
                </a:solidFill>
                <a:latin typeface="Cambria" panose="02040503050406030204" pitchFamily="18" charset="0"/>
              </a:rPr>
              <a:t>th</a:t>
            </a:r>
            <a:r>
              <a:rPr lang="en-IE" sz="2800" b="1" dirty="0" smtClean="0">
                <a:solidFill>
                  <a:schemeClr val="bg1"/>
                </a:solidFill>
                <a:latin typeface="Cambria" panose="02040503050406030204" pitchFamily="18" charset="0"/>
              </a:rPr>
              <a:t> May 2024</a:t>
            </a:r>
          </a:p>
          <a:p>
            <a:endParaRPr lang="en-IE" sz="2000" b="1" dirty="0">
              <a:solidFill>
                <a:schemeClr val="bg1"/>
              </a:solidFill>
              <a:latin typeface="Cambria" panose="02040503050406030204" pitchFamily="18" charset="0"/>
            </a:endParaRPr>
          </a:p>
          <a:p>
            <a:pPr algn="ctr"/>
            <a:r>
              <a:rPr lang="en-IE" sz="2000" b="1" dirty="0" smtClean="0">
                <a:solidFill>
                  <a:schemeClr val="bg1"/>
                </a:solidFill>
                <a:latin typeface="Cambria" panose="02040503050406030204" pitchFamily="18" charset="0"/>
              </a:rPr>
              <a:t>Chief Superintendent Aileen </a:t>
            </a:r>
            <a:r>
              <a:rPr lang="en-IE" sz="2000" b="1" dirty="0" err="1" smtClean="0">
                <a:solidFill>
                  <a:schemeClr val="bg1"/>
                </a:solidFill>
                <a:latin typeface="Cambria" panose="02040503050406030204" pitchFamily="18" charset="0"/>
              </a:rPr>
              <a:t>Magner</a:t>
            </a:r>
            <a:endParaRPr lang="en-IE"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64390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53" y="512806"/>
            <a:ext cx="7916091" cy="846438"/>
          </a:xfrm>
        </p:spPr>
        <p:txBody>
          <a:bodyPr>
            <a:noAutofit/>
          </a:bodyPr>
          <a:lstStyle/>
          <a:p>
            <a:r>
              <a:rPr lang="en-IE" sz="4400" b="1" dirty="0">
                <a:solidFill>
                  <a:schemeClr val="bg2">
                    <a:lumMod val="50000"/>
                  </a:schemeClr>
                </a:solidFill>
                <a:latin typeface="+mn-lt"/>
                <a:ea typeface="+mn-ea"/>
                <a:cs typeface="+mn-cs"/>
              </a:rPr>
              <a:t>SAFER ROADS Operation</a:t>
            </a:r>
          </a:p>
        </p:txBody>
      </p:sp>
      <p:sp>
        <p:nvSpPr>
          <p:cNvPr id="6" name="Rectangle 5"/>
          <p:cNvSpPr/>
          <p:nvPr/>
        </p:nvSpPr>
        <p:spPr>
          <a:xfrm>
            <a:off x="885565" y="1869989"/>
            <a:ext cx="4238370" cy="4377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p:cNvSpPr>
            <a:spLocks noGrp="1"/>
          </p:cNvSpPr>
          <p:nvPr>
            <p:ph type="body" sz="half" idx="2"/>
          </p:nvPr>
        </p:nvSpPr>
        <p:spPr>
          <a:xfrm>
            <a:off x="885565" y="4689389"/>
            <a:ext cx="4061256" cy="1637270"/>
          </a:xfrm>
        </p:spPr>
        <p:txBody>
          <a:bodyPr>
            <a:normAutofit/>
          </a:bodyPr>
          <a:lstStyle/>
          <a:p>
            <a:pPr algn="just"/>
            <a:r>
              <a:rPr lang="en-IE" sz="1400" b="1" dirty="0">
                <a:solidFill>
                  <a:schemeClr val="tx1"/>
                </a:solidFill>
              </a:rPr>
              <a:t>Garda Garret Ryan spoke with several motorists in </a:t>
            </a:r>
            <a:r>
              <a:rPr lang="en-IE" sz="1400" b="1" dirty="0" err="1">
                <a:solidFill>
                  <a:schemeClr val="tx1"/>
                </a:solidFill>
              </a:rPr>
              <a:t>Borrisokane</a:t>
            </a:r>
            <a:r>
              <a:rPr lang="en-IE" sz="1400" b="1" dirty="0">
                <a:solidFill>
                  <a:schemeClr val="tx1"/>
                </a:solidFill>
              </a:rPr>
              <a:t>, Co. Tipperary. While the majority of drivers spoken to this morning had everything in order on their vehicles, several offences were detected with fixed-charged penalty notices issued</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3097" r="7175" b="18595"/>
          <a:stretch/>
        </p:blipFill>
        <p:spPr>
          <a:xfrm>
            <a:off x="965404" y="2010547"/>
            <a:ext cx="3901577" cy="2538283"/>
          </a:xfrm>
          <a:prstGeom prst="rect">
            <a:avLst/>
          </a:prstGeom>
        </p:spPr>
      </p:pic>
      <p:pic>
        <p:nvPicPr>
          <p:cNvPr id="8" name="Picture 7"/>
          <p:cNvPicPr>
            <a:picLocks noChangeAspect="1"/>
          </p:cNvPicPr>
          <p:nvPr/>
        </p:nvPicPr>
        <p:blipFill>
          <a:blip r:embed="rId3"/>
          <a:stretch>
            <a:fillRect/>
          </a:stretch>
        </p:blipFill>
        <p:spPr>
          <a:xfrm>
            <a:off x="6244282" y="1869989"/>
            <a:ext cx="4988434" cy="437730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58" t="22306" r="358" b="18127"/>
          <a:stretch/>
        </p:blipFill>
        <p:spPr>
          <a:xfrm>
            <a:off x="6435504" y="2126906"/>
            <a:ext cx="4605989" cy="2421924"/>
          </a:xfrm>
          <a:prstGeom prst="rect">
            <a:avLst/>
          </a:prstGeom>
        </p:spPr>
      </p:pic>
      <p:sp>
        <p:nvSpPr>
          <p:cNvPr id="11" name="TextBox 10"/>
          <p:cNvSpPr txBox="1"/>
          <p:nvPr/>
        </p:nvSpPr>
        <p:spPr>
          <a:xfrm>
            <a:off x="6353125" y="4661400"/>
            <a:ext cx="4605989" cy="1446550"/>
          </a:xfrm>
          <a:prstGeom prst="rect">
            <a:avLst/>
          </a:prstGeom>
          <a:noFill/>
        </p:spPr>
        <p:txBody>
          <a:bodyPr wrap="square" rtlCol="0">
            <a:spAutoFit/>
          </a:bodyPr>
          <a:lstStyle/>
          <a:p>
            <a:pPr algn="just"/>
            <a:r>
              <a:rPr lang="en-IE" sz="1400" b="1" dirty="0"/>
              <a:t>Clare Tipperary Roads Policing Unit carried out a multi agency checkpoint on the M8 Cashel. Two uninsured drivers were taken off the road. </a:t>
            </a:r>
            <a:r>
              <a:rPr lang="en-IE" sz="1400" b="1" dirty="0" err="1"/>
              <a:t>Gardai</a:t>
            </a:r>
            <a:r>
              <a:rPr lang="en-IE" sz="1400" b="1" dirty="0"/>
              <a:t> supported Three other State agencies and their enforcement needs at the checkpoint, </a:t>
            </a:r>
            <a:r>
              <a:rPr lang="en-IE" sz="1400" b="1" dirty="0" smtClean="0"/>
              <a:t>including RSA, </a:t>
            </a:r>
            <a:r>
              <a:rPr lang="en-IE" sz="1400" b="1" dirty="0"/>
              <a:t>HSA and Revenue</a:t>
            </a:r>
            <a:r>
              <a:rPr lang="en-IE" dirty="0"/>
              <a:t>.</a:t>
            </a:r>
          </a:p>
        </p:txBody>
      </p:sp>
      <p:pic>
        <p:nvPicPr>
          <p:cNvPr id="12" name="Picture 11" descr="Garda Crest (for presentations)"/>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3421" y="171523"/>
            <a:ext cx="1296144" cy="1396029"/>
          </a:xfrm>
          <a:prstGeom prst="rect">
            <a:avLst/>
          </a:prstGeom>
          <a:noFill/>
          <a:ln>
            <a:noFill/>
          </a:ln>
        </p:spPr>
      </p:pic>
    </p:spTree>
    <p:extLst>
      <p:ext uri="{BB962C8B-B14F-4D97-AF65-F5344CB8AC3E}">
        <p14:creationId xmlns:p14="http://schemas.microsoft.com/office/powerpoint/2010/main" val="199543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79" y="256472"/>
            <a:ext cx="7916091" cy="846438"/>
          </a:xfrm>
        </p:spPr>
        <p:txBody>
          <a:bodyPr>
            <a:noAutofit/>
          </a:bodyPr>
          <a:lstStyle/>
          <a:p>
            <a:r>
              <a:rPr lang="en-IE" sz="4400" b="1" dirty="0" smtClean="0">
                <a:solidFill>
                  <a:schemeClr val="bg2">
                    <a:lumMod val="50000"/>
                  </a:schemeClr>
                </a:solidFill>
                <a:latin typeface="+mn-lt"/>
                <a:ea typeface="+mn-ea"/>
                <a:cs typeface="+mn-cs"/>
              </a:rPr>
              <a:t>Drugs</a:t>
            </a:r>
            <a:endParaRPr lang="en-IE" sz="4400" b="1" dirty="0">
              <a:solidFill>
                <a:schemeClr val="bg2">
                  <a:lumMod val="50000"/>
                </a:schemeClr>
              </a:solidFill>
              <a:latin typeface="+mn-lt"/>
              <a:ea typeface="+mn-ea"/>
              <a:cs typeface="+mn-cs"/>
            </a:endParaRPr>
          </a:p>
        </p:txBody>
      </p:sp>
      <p:sp>
        <p:nvSpPr>
          <p:cNvPr id="6" name="Rectangle 5"/>
          <p:cNvSpPr/>
          <p:nvPr/>
        </p:nvSpPr>
        <p:spPr>
          <a:xfrm>
            <a:off x="317154" y="1359244"/>
            <a:ext cx="8250198" cy="3978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descr="Garda Crest (for presentation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7081" y="492799"/>
            <a:ext cx="1635635" cy="1797320"/>
          </a:xfrm>
          <a:prstGeom prst="rect">
            <a:avLst/>
          </a:prstGeom>
          <a:noFill/>
          <a:ln>
            <a:noFill/>
          </a:ln>
        </p:spPr>
      </p:pic>
      <p:sp>
        <p:nvSpPr>
          <p:cNvPr id="9" name="Rectangle 8"/>
          <p:cNvSpPr/>
          <p:nvPr/>
        </p:nvSpPr>
        <p:spPr>
          <a:xfrm>
            <a:off x="481909" y="1567552"/>
            <a:ext cx="7937161" cy="36385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486" b="22893"/>
          <a:stretch/>
        </p:blipFill>
        <p:spPr>
          <a:xfrm>
            <a:off x="642551" y="1704981"/>
            <a:ext cx="7570571" cy="3287401"/>
          </a:xfrm>
          <a:prstGeom prst="rect">
            <a:avLst/>
          </a:prstGeom>
        </p:spPr>
      </p:pic>
      <p:pic>
        <p:nvPicPr>
          <p:cNvPr id="8" name="Picture 7"/>
          <p:cNvPicPr>
            <a:picLocks noChangeAspect="1"/>
          </p:cNvPicPr>
          <p:nvPr/>
        </p:nvPicPr>
        <p:blipFill>
          <a:blip r:embed="rId4"/>
          <a:stretch>
            <a:fillRect/>
          </a:stretch>
        </p:blipFill>
        <p:spPr>
          <a:xfrm>
            <a:off x="5337076" y="4210229"/>
            <a:ext cx="5895640" cy="2474017"/>
          </a:xfrm>
          <a:prstGeom prst="rect">
            <a:avLst/>
          </a:prstGeom>
        </p:spPr>
      </p:pic>
      <p:sp>
        <p:nvSpPr>
          <p:cNvPr id="5" name="TextBox 4"/>
          <p:cNvSpPr txBox="1"/>
          <p:nvPr/>
        </p:nvSpPr>
        <p:spPr>
          <a:xfrm>
            <a:off x="5460644" y="4293075"/>
            <a:ext cx="5895640" cy="2308324"/>
          </a:xfrm>
          <a:prstGeom prst="rect">
            <a:avLst/>
          </a:prstGeom>
          <a:noFill/>
        </p:spPr>
        <p:txBody>
          <a:bodyPr wrap="square" rtlCol="0">
            <a:spAutoFit/>
          </a:bodyPr>
          <a:lstStyle/>
          <a:p>
            <a:r>
              <a:rPr lang="en-IE" b="1" dirty="0"/>
              <a:t>An intelligence-led multi agency operation was conducted in the Tipperary Town area. The Operation involved Revenue’s Customs Service, the Garda National Drugs and Organised Crime Bureau (GNDOCB) and the Tipperary Divisional Drugs Unit. Revenue officers seized approximately €62,500 of suspected Alprazolam and Clonazepam tablets with an estimated street value of €125,000.</a:t>
            </a:r>
            <a:endParaRPr lang="en-IE" dirty="0"/>
          </a:p>
        </p:txBody>
      </p:sp>
    </p:spTree>
    <p:extLst>
      <p:ext uri="{BB962C8B-B14F-4D97-AF65-F5344CB8AC3E}">
        <p14:creationId xmlns:p14="http://schemas.microsoft.com/office/powerpoint/2010/main" val="4224969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02357" y="390874"/>
            <a:ext cx="7190828" cy="769441"/>
          </a:xfrm>
          <a:prstGeom prst="rect">
            <a:avLst/>
          </a:prstGeom>
        </p:spPr>
        <p:txBody>
          <a:bodyPr wrap="square">
            <a:spAutoFit/>
          </a:bodyPr>
          <a:lstStyle/>
          <a:p>
            <a:r>
              <a:rPr lang="en-IE" sz="4400" b="1" dirty="0">
                <a:solidFill>
                  <a:schemeClr val="bg2">
                    <a:lumMod val="50000"/>
                  </a:schemeClr>
                </a:solidFill>
              </a:rPr>
              <a:t>Community </a:t>
            </a:r>
            <a:r>
              <a:rPr lang="en-IE" sz="4400" b="1" dirty="0" smtClean="0">
                <a:solidFill>
                  <a:schemeClr val="bg2">
                    <a:lumMod val="50000"/>
                  </a:schemeClr>
                </a:solidFill>
              </a:rPr>
              <a:t>Engagement </a:t>
            </a:r>
            <a:endParaRPr lang="en-IE" sz="4400" b="1" dirty="0">
              <a:solidFill>
                <a:schemeClr val="bg2">
                  <a:lumMod val="50000"/>
                </a:schemeClr>
              </a:solidFill>
            </a:endParaRPr>
          </a:p>
        </p:txBody>
      </p:sp>
      <p:sp>
        <p:nvSpPr>
          <p:cNvPr id="27" name="Rectangle 26"/>
          <p:cNvSpPr/>
          <p:nvPr/>
        </p:nvSpPr>
        <p:spPr>
          <a:xfrm>
            <a:off x="4236746" y="1466335"/>
            <a:ext cx="3525795" cy="472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endParaRPr lang="en-IE" sz="1600" dirty="0"/>
          </a:p>
          <a:p>
            <a:pPr algn="ctr"/>
            <a:endParaRPr lang="en-IE"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425" y="1602508"/>
            <a:ext cx="3286436" cy="3476369"/>
          </a:xfrm>
          <a:prstGeom prst="rect">
            <a:avLst/>
          </a:prstGeom>
        </p:spPr>
      </p:pic>
      <p:sp>
        <p:nvSpPr>
          <p:cNvPr id="31" name="Rectangle 30"/>
          <p:cNvSpPr/>
          <p:nvPr/>
        </p:nvSpPr>
        <p:spPr>
          <a:xfrm>
            <a:off x="8138984" y="782596"/>
            <a:ext cx="3731739" cy="5412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endParaRPr lang="en-IE" sz="1400" dirty="0"/>
          </a:p>
          <a:p>
            <a:pPr algn="ctr"/>
            <a:endParaRPr lang="en-IE" dirty="0"/>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967" y="922136"/>
            <a:ext cx="3470190" cy="3806384"/>
          </a:xfrm>
          <a:prstGeom prst="rect">
            <a:avLst/>
          </a:prstGeom>
        </p:spPr>
      </p:pic>
      <p:sp>
        <p:nvSpPr>
          <p:cNvPr id="33" name="TextBox 32"/>
          <p:cNvSpPr txBox="1"/>
          <p:nvPr/>
        </p:nvSpPr>
        <p:spPr>
          <a:xfrm>
            <a:off x="8254847" y="4767876"/>
            <a:ext cx="3393991" cy="1323439"/>
          </a:xfrm>
          <a:prstGeom prst="rect">
            <a:avLst/>
          </a:prstGeom>
          <a:noFill/>
        </p:spPr>
        <p:txBody>
          <a:bodyPr wrap="square" rtlCol="0">
            <a:spAutoFit/>
          </a:bodyPr>
          <a:lstStyle/>
          <a:p>
            <a:pPr algn="just"/>
            <a:r>
              <a:rPr lang="en-IE" sz="1600" b="1" dirty="0"/>
              <a:t>Garda Maureen Finnerty and Garda Tony Brehon took our Community Engagement Van to </a:t>
            </a:r>
            <a:r>
              <a:rPr lang="en-IE" sz="1600" b="1" dirty="0" err="1"/>
              <a:t>Lorrha</a:t>
            </a:r>
            <a:r>
              <a:rPr lang="en-IE" sz="1600" b="1" dirty="0"/>
              <a:t> North Tipperary today to meet with </a:t>
            </a:r>
            <a:r>
              <a:rPr lang="en-IE" sz="1600" b="1" dirty="0" smtClean="0"/>
              <a:t>locals</a:t>
            </a:r>
            <a:endParaRPr lang="en-IE" sz="1600" b="1" dirty="0"/>
          </a:p>
        </p:txBody>
      </p:sp>
      <p:sp>
        <p:nvSpPr>
          <p:cNvPr id="35" name="TextBox 34"/>
          <p:cNvSpPr txBox="1"/>
          <p:nvPr/>
        </p:nvSpPr>
        <p:spPr>
          <a:xfrm>
            <a:off x="4356425" y="5231887"/>
            <a:ext cx="3406116" cy="830997"/>
          </a:xfrm>
          <a:prstGeom prst="rect">
            <a:avLst/>
          </a:prstGeom>
          <a:noFill/>
        </p:spPr>
        <p:txBody>
          <a:bodyPr wrap="square" rtlCol="0">
            <a:spAutoFit/>
          </a:bodyPr>
          <a:lstStyle/>
          <a:p>
            <a:pPr algn="just"/>
            <a:r>
              <a:rPr lang="en-IE" sz="1600" b="1" dirty="0" smtClean="0"/>
              <a:t>Property Marking </a:t>
            </a:r>
            <a:r>
              <a:rPr lang="en-IE" sz="1600" b="1" dirty="0"/>
              <a:t>event at </a:t>
            </a:r>
            <a:r>
              <a:rPr lang="en-IE" sz="1600" b="1" dirty="0" err="1" smtClean="0"/>
              <a:t>McKeogh’s</a:t>
            </a:r>
            <a:r>
              <a:rPr lang="en-IE" sz="1600" b="1" dirty="0" smtClean="0"/>
              <a:t> Home, Garden</a:t>
            </a:r>
            <a:r>
              <a:rPr lang="en-IE" sz="1600" b="1" dirty="0"/>
              <a:t>, </a:t>
            </a:r>
            <a:endParaRPr lang="en-IE" sz="1600" b="1" dirty="0" smtClean="0"/>
          </a:p>
          <a:p>
            <a:pPr algn="just"/>
            <a:r>
              <a:rPr lang="en-IE" sz="1600" b="1" dirty="0" smtClean="0"/>
              <a:t>DIY </a:t>
            </a:r>
            <a:r>
              <a:rPr lang="en-IE" sz="1600" b="1" dirty="0"/>
              <a:t>Build, Ballina</a:t>
            </a:r>
            <a:r>
              <a:rPr lang="en-IE" sz="1600" b="1" dirty="0" smtClean="0"/>
              <a:t>, </a:t>
            </a:r>
            <a:r>
              <a:rPr lang="en-IE" sz="1600" b="1" dirty="0" err="1" smtClean="0"/>
              <a:t>Co.Tipperary</a:t>
            </a:r>
            <a:endParaRPr lang="en-IE" sz="1600" b="1" dirty="0"/>
          </a:p>
        </p:txBody>
      </p:sp>
      <p:pic>
        <p:nvPicPr>
          <p:cNvPr id="36" name="Picture 35"/>
          <p:cNvPicPr>
            <a:picLocks noChangeAspect="1"/>
          </p:cNvPicPr>
          <p:nvPr/>
        </p:nvPicPr>
        <p:blipFill>
          <a:blip r:embed="rId5"/>
          <a:stretch>
            <a:fillRect/>
          </a:stretch>
        </p:blipFill>
        <p:spPr>
          <a:xfrm>
            <a:off x="202357" y="2183027"/>
            <a:ext cx="3542083" cy="4011827"/>
          </a:xfrm>
          <a:prstGeom prst="rect">
            <a:avLst/>
          </a:prstGeom>
        </p:spPr>
      </p:pic>
      <p:sp>
        <p:nvSpPr>
          <p:cNvPr id="37" name="TextBox 36"/>
          <p:cNvSpPr txBox="1"/>
          <p:nvPr/>
        </p:nvSpPr>
        <p:spPr>
          <a:xfrm>
            <a:off x="329606" y="5216570"/>
            <a:ext cx="3365467" cy="830997"/>
          </a:xfrm>
          <a:prstGeom prst="rect">
            <a:avLst/>
          </a:prstGeom>
          <a:noFill/>
        </p:spPr>
        <p:txBody>
          <a:bodyPr wrap="square" rtlCol="0">
            <a:spAutoFit/>
          </a:bodyPr>
          <a:lstStyle/>
          <a:p>
            <a:r>
              <a:rPr lang="en-IE" sz="1600" b="1" dirty="0" smtClean="0"/>
              <a:t>Our Community Gardaí met with Muslim </a:t>
            </a:r>
            <a:r>
              <a:rPr lang="en-IE" sz="1600" b="1" dirty="0"/>
              <a:t>Community across Tipperary </a:t>
            </a:r>
            <a:r>
              <a:rPr lang="en-IE" sz="1600" b="1" dirty="0" smtClean="0"/>
              <a:t>county</a:t>
            </a:r>
            <a:endParaRPr lang="en-IE" sz="1600" b="1" dirty="0"/>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495" y="2474516"/>
            <a:ext cx="3188570" cy="2625588"/>
          </a:xfrm>
          <a:prstGeom prst="rect">
            <a:avLst/>
          </a:prstGeom>
        </p:spPr>
      </p:pic>
      <p:pic>
        <p:nvPicPr>
          <p:cNvPr id="40" name="Picture 39" descr="Garda Crest (for presentations)"/>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5642" y="365659"/>
            <a:ext cx="947351" cy="908657"/>
          </a:xfrm>
          <a:prstGeom prst="rect">
            <a:avLst/>
          </a:prstGeom>
          <a:noFill/>
          <a:ln>
            <a:noFill/>
          </a:ln>
        </p:spPr>
      </p:pic>
    </p:spTree>
    <p:extLst>
      <p:ext uri="{BB962C8B-B14F-4D97-AF65-F5344CB8AC3E}">
        <p14:creationId xmlns:p14="http://schemas.microsoft.com/office/powerpoint/2010/main" val="379317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26659" y="4852696"/>
            <a:ext cx="4036541" cy="169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6" name="Picture 35"/>
          <p:cNvPicPr>
            <a:picLocks noChangeAspect="1"/>
          </p:cNvPicPr>
          <p:nvPr/>
        </p:nvPicPr>
        <p:blipFill>
          <a:blip r:embed="rId2"/>
          <a:stretch>
            <a:fillRect/>
          </a:stretch>
        </p:blipFill>
        <p:spPr>
          <a:xfrm>
            <a:off x="508185" y="1466335"/>
            <a:ext cx="3542083" cy="3814118"/>
          </a:xfrm>
          <a:prstGeom prst="rect">
            <a:avLst/>
          </a:prstGeom>
        </p:spPr>
      </p:pic>
      <p:sp>
        <p:nvSpPr>
          <p:cNvPr id="26" name="Rectangle 25"/>
          <p:cNvSpPr/>
          <p:nvPr/>
        </p:nvSpPr>
        <p:spPr>
          <a:xfrm>
            <a:off x="202357" y="390874"/>
            <a:ext cx="7190828" cy="769441"/>
          </a:xfrm>
          <a:prstGeom prst="rect">
            <a:avLst/>
          </a:prstGeom>
        </p:spPr>
        <p:txBody>
          <a:bodyPr wrap="square">
            <a:spAutoFit/>
          </a:bodyPr>
          <a:lstStyle/>
          <a:p>
            <a:r>
              <a:rPr lang="en-IE" sz="4400" b="1" dirty="0">
                <a:solidFill>
                  <a:schemeClr val="bg2">
                    <a:lumMod val="50000"/>
                  </a:schemeClr>
                </a:solidFill>
              </a:rPr>
              <a:t>Community </a:t>
            </a:r>
            <a:r>
              <a:rPr lang="en-IE" sz="4400" b="1" dirty="0" smtClean="0">
                <a:solidFill>
                  <a:schemeClr val="bg2">
                    <a:lumMod val="50000"/>
                  </a:schemeClr>
                </a:solidFill>
              </a:rPr>
              <a:t>Engagement </a:t>
            </a:r>
            <a:endParaRPr lang="en-IE" sz="4400" b="1" dirty="0">
              <a:solidFill>
                <a:schemeClr val="bg2">
                  <a:lumMod val="50000"/>
                </a:schemeClr>
              </a:solidFill>
            </a:endParaRPr>
          </a:p>
        </p:txBody>
      </p:sp>
      <p:sp>
        <p:nvSpPr>
          <p:cNvPr id="31" name="Rectangle 30"/>
          <p:cNvSpPr/>
          <p:nvPr/>
        </p:nvSpPr>
        <p:spPr>
          <a:xfrm>
            <a:off x="4860324" y="1466335"/>
            <a:ext cx="7010400" cy="3418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pPr algn="ctr"/>
            <a:endParaRPr lang="en-IE" dirty="0"/>
          </a:p>
          <a:p>
            <a:pPr algn="ctr"/>
            <a:endParaRPr lang="en-IE" dirty="0" smtClean="0"/>
          </a:p>
          <a:p>
            <a:endParaRPr lang="en-IE" sz="1400" dirty="0"/>
          </a:p>
          <a:p>
            <a:pPr algn="ctr"/>
            <a:endParaRPr lang="en-IE" dirty="0"/>
          </a:p>
        </p:txBody>
      </p:sp>
      <p:sp>
        <p:nvSpPr>
          <p:cNvPr id="35" name="TextBox 34"/>
          <p:cNvSpPr txBox="1"/>
          <p:nvPr/>
        </p:nvSpPr>
        <p:spPr>
          <a:xfrm>
            <a:off x="6603481" y="4906513"/>
            <a:ext cx="3499464" cy="1323439"/>
          </a:xfrm>
          <a:prstGeom prst="rect">
            <a:avLst/>
          </a:prstGeom>
          <a:noFill/>
        </p:spPr>
        <p:txBody>
          <a:bodyPr wrap="square" rtlCol="0">
            <a:spAutoFit/>
          </a:bodyPr>
          <a:lstStyle/>
          <a:p>
            <a:r>
              <a:rPr lang="en-IE" sz="1600" b="1" dirty="0"/>
              <a:t>Community </a:t>
            </a:r>
            <a:r>
              <a:rPr lang="en-IE" sz="1600" b="1" dirty="0" smtClean="0"/>
              <a:t>Gardaí took a visit to the Rock </a:t>
            </a:r>
            <a:r>
              <a:rPr lang="en-IE" sz="1600" b="1" dirty="0"/>
              <a:t>of Cashel </a:t>
            </a:r>
            <a:r>
              <a:rPr lang="en-IE" sz="1600" b="1" dirty="0" smtClean="0"/>
              <a:t>and Cahir Castle to </a:t>
            </a:r>
            <a:r>
              <a:rPr lang="en-IE" sz="1600" b="1" dirty="0"/>
              <a:t>talk to tourists &amp; share </a:t>
            </a:r>
            <a:r>
              <a:rPr lang="en-IE" sz="1600" b="1" dirty="0" smtClean="0"/>
              <a:t>safety information on crime prevention  </a:t>
            </a:r>
            <a:endParaRPr lang="en-IE" sz="1600" b="1" dirty="0"/>
          </a:p>
        </p:txBody>
      </p:sp>
      <p:sp>
        <p:nvSpPr>
          <p:cNvPr id="37" name="TextBox 36"/>
          <p:cNvSpPr txBox="1"/>
          <p:nvPr/>
        </p:nvSpPr>
        <p:spPr>
          <a:xfrm>
            <a:off x="626686" y="4397781"/>
            <a:ext cx="3530697" cy="830997"/>
          </a:xfrm>
          <a:prstGeom prst="rect">
            <a:avLst/>
          </a:prstGeom>
          <a:noFill/>
        </p:spPr>
        <p:txBody>
          <a:bodyPr wrap="square" rtlCol="0">
            <a:spAutoFit/>
          </a:bodyPr>
          <a:lstStyle/>
          <a:p>
            <a:r>
              <a:rPr lang="en-IE" sz="1600" b="1" dirty="0" smtClean="0"/>
              <a:t>Community Garda Moloney Met with Community </a:t>
            </a:r>
            <a:r>
              <a:rPr lang="en-IE" sz="1600" b="1" dirty="0"/>
              <a:t>Resident Associations </a:t>
            </a:r>
          </a:p>
        </p:txBody>
      </p:sp>
      <p:pic>
        <p:nvPicPr>
          <p:cNvPr id="40" name="Picture 39" descr="Garda Crest (for presentation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5642" y="365659"/>
            <a:ext cx="947351" cy="908657"/>
          </a:xfrm>
          <a:prstGeom prst="rect">
            <a:avLst/>
          </a:prstGeom>
          <a:noFill/>
          <a:ln>
            <a:noFill/>
          </a:ln>
        </p:spPr>
      </p:pic>
      <p:sp>
        <p:nvSpPr>
          <p:cNvPr id="17" name="Rectangle 16"/>
          <p:cNvSpPr/>
          <p:nvPr/>
        </p:nvSpPr>
        <p:spPr>
          <a:xfrm>
            <a:off x="5004617" y="1633881"/>
            <a:ext cx="3244141" cy="30548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852" y="1797892"/>
            <a:ext cx="2969129" cy="2726784"/>
          </a:xfrm>
          <a:prstGeom prst="rect">
            <a:avLst/>
          </a:prstGeom>
        </p:spPr>
      </p:pic>
      <p:sp>
        <p:nvSpPr>
          <p:cNvPr id="5" name="Rectangle 4"/>
          <p:cNvSpPr/>
          <p:nvPr/>
        </p:nvSpPr>
        <p:spPr>
          <a:xfrm>
            <a:off x="8353213" y="1633881"/>
            <a:ext cx="3303280" cy="30548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3003"/>
          <a:stretch/>
        </p:blipFill>
        <p:spPr>
          <a:xfrm>
            <a:off x="8457666" y="1797891"/>
            <a:ext cx="3094373" cy="2726784"/>
          </a:xfrm>
          <a:prstGeom prst="rect">
            <a:avLst/>
          </a:prstGeom>
        </p:spPr>
      </p:pic>
      <p:sp>
        <p:nvSpPr>
          <p:cNvPr id="6" name="Rectangle 5"/>
          <p:cNvSpPr/>
          <p:nvPr/>
        </p:nvSpPr>
        <p:spPr>
          <a:xfrm>
            <a:off x="606764" y="1633881"/>
            <a:ext cx="3344924" cy="27052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6391" t="23694" r="16120" b="19609"/>
          <a:stretch/>
        </p:blipFill>
        <p:spPr>
          <a:xfrm>
            <a:off x="719121" y="1797891"/>
            <a:ext cx="3120210" cy="2387201"/>
          </a:xfrm>
          <a:prstGeom prst="rect">
            <a:avLst/>
          </a:prstGeom>
        </p:spPr>
      </p:pic>
    </p:spTree>
    <p:extLst>
      <p:ext uri="{BB962C8B-B14F-4D97-AF65-F5344CB8AC3E}">
        <p14:creationId xmlns:p14="http://schemas.microsoft.com/office/powerpoint/2010/main" val="252880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08" y="254882"/>
            <a:ext cx="7916091" cy="846438"/>
          </a:xfrm>
        </p:spPr>
        <p:txBody>
          <a:bodyPr>
            <a:noAutofit/>
          </a:bodyPr>
          <a:lstStyle/>
          <a:p>
            <a:r>
              <a:rPr lang="en-IE" sz="4400" b="1" dirty="0" smtClean="0">
                <a:solidFill>
                  <a:schemeClr val="bg2">
                    <a:lumMod val="50000"/>
                  </a:schemeClr>
                </a:solidFill>
                <a:latin typeface="+mn-lt"/>
                <a:ea typeface="+mn-ea"/>
                <a:cs typeface="+mn-cs"/>
              </a:rPr>
              <a:t>Go Purple Day</a:t>
            </a:r>
            <a:endParaRPr lang="en-IE" sz="4400" b="1" dirty="0">
              <a:solidFill>
                <a:schemeClr val="bg2">
                  <a:lumMod val="50000"/>
                </a:schemeClr>
              </a:solidFill>
              <a:latin typeface="+mn-lt"/>
              <a:ea typeface="+mn-ea"/>
              <a:cs typeface="+mn-cs"/>
            </a:endParaRPr>
          </a:p>
        </p:txBody>
      </p:sp>
      <p:sp>
        <p:nvSpPr>
          <p:cNvPr id="4" name="Text Placeholder 3"/>
          <p:cNvSpPr>
            <a:spLocks noGrp="1"/>
          </p:cNvSpPr>
          <p:nvPr>
            <p:ph type="body" sz="half" idx="2"/>
          </p:nvPr>
        </p:nvSpPr>
        <p:spPr>
          <a:xfrm>
            <a:off x="885565" y="4996927"/>
            <a:ext cx="4061256" cy="1329732"/>
          </a:xfrm>
        </p:spPr>
        <p:txBody>
          <a:bodyPr>
            <a:normAutofit/>
          </a:bodyPr>
          <a:lstStyle/>
          <a:p>
            <a:pPr algn="just"/>
            <a:endParaRPr lang="en-IE" sz="1400" b="1" dirty="0">
              <a:solidFill>
                <a:schemeClr val="tx1"/>
              </a:solidFill>
            </a:endParaRPr>
          </a:p>
        </p:txBody>
      </p:sp>
      <p:sp>
        <p:nvSpPr>
          <p:cNvPr id="6" name="Rectangle 5"/>
          <p:cNvSpPr/>
          <p:nvPr/>
        </p:nvSpPr>
        <p:spPr>
          <a:xfrm>
            <a:off x="885565" y="1145626"/>
            <a:ext cx="4238370" cy="55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a:blip r:embed="rId2"/>
          <a:stretch>
            <a:fillRect/>
          </a:stretch>
        </p:blipFill>
        <p:spPr>
          <a:xfrm>
            <a:off x="6244282" y="1777901"/>
            <a:ext cx="4988434" cy="4211007"/>
          </a:xfrm>
          <a:prstGeom prst="rect">
            <a:avLst/>
          </a:prstGeom>
        </p:spPr>
      </p:pic>
      <p:pic>
        <p:nvPicPr>
          <p:cNvPr id="12" name="Picture 11" descr="Garda Crest (for presentation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93421" y="171523"/>
            <a:ext cx="1296144" cy="1396029"/>
          </a:xfrm>
          <a:prstGeom prst="rect">
            <a:avLst/>
          </a:prstGeom>
          <a:noFill/>
          <a:ln>
            <a:noFill/>
          </a:ln>
        </p:spPr>
      </p:pic>
      <p:sp>
        <p:nvSpPr>
          <p:cNvPr id="5" name="Rectangle 4"/>
          <p:cNvSpPr/>
          <p:nvPr/>
        </p:nvSpPr>
        <p:spPr>
          <a:xfrm>
            <a:off x="974121" y="1221842"/>
            <a:ext cx="4061257" cy="27349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500" t="5878" r="-1500" b="4791"/>
          <a:stretch/>
        </p:blipFill>
        <p:spPr>
          <a:xfrm>
            <a:off x="1029729" y="1326609"/>
            <a:ext cx="3989483" cy="2514418"/>
          </a:xfrm>
          <a:prstGeom prst="rect">
            <a:avLst/>
          </a:prstGeom>
        </p:spPr>
      </p:pic>
      <p:sp>
        <p:nvSpPr>
          <p:cNvPr id="15" name="Rectangle 14"/>
          <p:cNvSpPr/>
          <p:nvPr/>
        </p:nvSpPr>
        <p:spPr>
          <a:xfrm>
            <a:off x="957957" y="4025718"/>
            <a:ext cx="4061256" cy="2561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4525" t="32345" r="18299" b="14050"/>
          <a:stretch/>
        </p:blipFill>
        <p:spPr>
          <a:xfrm>
            <a:off x="1029729" y="4101627"/>
            <a:ext cx="3917091" cy="2409723"/>
          </a:xfrm>
          <a:prstGeom prst="rect">
            <a:avLst/>
          </a:prstGeom>
        </p:spPr>
      </p:pic>
      <p:sp>
        <p:nvSpPr>
          <p:cNvPr id="18" name="TextBox 17"/>
          <p:cNvSpPr txBox="1"/>
          <p:nvPr/>
        </p:nvSpPr>
        <p:spPr>
          <a:xfrm>
            <a:off x="6409039" y="1841242"/>
            <a:ext cx="4654378" cy="4031873"/>
          </a:xfrm>
          <a:prstGeom prst="rect">
            <a:avLst/>
          </a:prstGeom>
          <a:noFill/>
        </p:spPr>
        <p:txBody>
          <a:bodyPr wrap="square" rtlCol="0">
            <a:spAutoFit/>
          </a:bodyPr>
          <a:lstStyle/>
          <a:p>
            <a:pPr algn="just"/>
            <a:r>
              <a:rPr lang="en-IE" sz="1600" dirty="0"/>
              <a:t>Go Purple Day is a joint initiative led by An Garda Síochána and </a:t>
            </a:r>
            <a:r>
              <a:rPr lang="en-IE" sz="1600" dirty="0" smtClean="0"/>
              <a:t>various domestic </a:t>
            </a:r>
            <a:r>
              <a:rPr lang="en-IE" sz="1600" dirty="0"/>
              <a:t>abuse services across Ireland. We aim to raise awareness about supports and services available to people who experience domestic abuse, and to advocate together for a society with zero tolerance of domestic abuse. </a:t>
            </a:r>
            <a:endParaRPr lang="en-IE" sz="1600" dirty="0" smtClean="0"/>
          </a:p>
          <a:p>
            <a:pPr algn="just"/>
            <a:endParaRPr lang="en-IE" sz="1600" dirty="0"/>
          </a:p>
          <a:p>
            <a:pPr algn="just"/>
            <a:r>
              <a:rPr lang="en-IE" sz="1600" dirty="0" smtClean="0"/>
              <a:t>The </a:t>
            </a:r>
            <a:r>
              <a:rPr lang="en-IE" sz="1600" dirty="0"/>
              <a:t>colour purple symbolises love, strength, dignity and independence - qualities of a compassionate community committed to eradicating abuse and </a:t>
            </a:r>
            <a:r>
              <a:rPr lang="en-IE" sz="1600" dirty="0" smtClean="0"/>
              <a:t>violence.</a:t>
            </a:r>
          </a:p>
          <a:p>
            <a:pPr algn="just"/>
            <a:endParaRPr lang="en-IE" sz="1600" dirty="0"/>
          </a:p>
          <a:p>
            <a:pPr algn="just"/>
            <a:r>
              <a:rPr lang="en-IE" sz="1600" dirty="0" smtClean="0"/>
              <a:t>A number of event took place in Garda Stations across Co. Tipperary</a:t>
            </a:r>
          </a:p>
        </p:txBody>
      </p:sp>
    </p:spTree>
    <p:extLst>
      <p:ext uri="{BB962C8B-B14F-4D97-AF65-F5344CB8AC3E}">
        <p14:creationId xmlns:p14="http://schemas.microsoft.com/office/powerpoint/2010/main" val="194805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933" y="0"/>
            <a:ext cx="12240933" cy="6858000"/>
          </a:xfrm>
          <a:prstGeom prst="rect">
            <a:avLst/>
          </a:prstGeom>
        </p:spPr>
      </p:pic>
      <p:sp>
        <p:nvSpPr>
          <p:cNvPr id="4" name="TextBox 3"/>
          <p:cNvSpPr txBox="1"/>
          <p:nvPr/>
        </p:nvSpPr>
        <p:spPr>
          <a:xfrm>
            <a:off x="466600" y="210026"/>
            <a:ext cx="11209866" cy="5863144"/>
          </a:xfrm>
          <a:prstGeom prst="rect">
            <a:avLst/>
          </a:prstGeom>
          <a:solidFill>
            <a:schemeClr val="tx1"/>
          </a:solidFill>
          <a:ln w="15875">
            <a:solidFill>
              <a:schemeClr val="bg1"/>
            </a:solidFill>
          </a:ln>
        </p:spPr>
        <p:txBody>
          <a:bodyPr wrap="square" rtlCol="0">
            <a:spAutoFit/>
          </a:bodyPr>
          <a:lstStyle/>
          <a:p>
            <a:pPr algn="ctr"/>
            <a:endParaRPr lang="en-US" sz="1100" b="1" u="sng" spc="50" dirty="0" smtClean="0">
              <a:ln w="0"/>
              <a:effectLst>
                <a:innerShdw blurRad="63500" dist="50800" dir="13500000">
                  <a:srgbClr val="000000">
                    <a:alpha val="50000"/>
                  </a:srgbClr>
                </a:innerShdw>
              </a:effectLst>
            </a:endParaRPr>
          </a:p>
          <a:p>
            <a:pPr algn="ctr"/>
            <a:r>
              <a:rPr lang="en-US" sz="2800" b="1" u="sng" spc="50" dirty="0" smtClean="0">
                <a:ln w="0"/>
                <a:solidFill>
                  <a:schemeClr val="bg1"/>
                </a:solidFill>
                <a:effectLst>
                  <a:innerShdw blurRad="63500" dist="50800" dir="13500000">
                    <a:srgbClr val="000000">
                      <a:alpha val="50000"/>
                    </a:srgbClr>
                  </a:innerShdw>
                </a:effectLst>
              </a:rPr>
              <a:t>JPC </a:t>
            </a:r>
            <a:r>
              <a:rPr lang="en-US" sz="2800" b="1" u="sng" spc="50" dirty="0">
                <a:ln w="0"/>
                <a:solidFill>
                  <a:schemeClr val="bg1"/>
                </a:solidFill>
                <a:effectLst>
                  <a:innerShdw blurRad="63500" dist="50800" dir="13500000">
                    <a:srgbClr val="000000">
                      <a:alpha val="50000"/>
                    </a:srgbClr>
                  </a:innerShdw>
                </a:effectLst>
              </a:rPr>
              <a:t>Objectives </a:t>
            </a:r>
          </a:p>
          <a:p>
            <a:pPr lvl="1"/>
            <a:endParaRPr lang="en-IE" sz="2400" b="1" u="sng" dirty="0">
              <a:solidFill>
                <a:schemeClr val="bg1"/>
              </a:solidFill>
            </a:endParaRPr>
          </a:p>
          <a:p>
            <a:pPr lvl="1" algn="ctr"/>
            <a:r>
              <a:rPr lang="en-IE" sz="1600" b="1" u="sng" dirty="0" smtClean="0">
                <a:solidFill>
                  <a:schemeClr val="bg1"/>
                </a:solidFill>
              </a:rPr>
              <a:t>Provide </a:t>
            </a:r>
            <a:r>
              <a:rPr lang="en-IE" sz="1600" b="1" u="sng" dirty="0">
                <a:solidFill>
                  <a:schemeClr val="bg1"/>
                </a:solidFill>
              </a:rPr>
              <a:t>a brief statistical overview of current position as of </a:t>
            </a:r>
            <a:r>
              <a:rPr lang="en-IE" sz="1600" b="1" u="sng" dirty="0" smtClean="0">
                <a:solidFill>
                  <a:schemeClr val="bg1"/>
                </a:solidFill>
              </a:rPr>
              <a:t>03/05/2024:</a:t>
            </a:r>
            <a:endParaRPr lang="en-IE" sz="1600" b="1" u="sng" dirty="0">
              <a:solidFill>
                <a:schemeClr val="bg1"/>
              </a:solidFill>
            </a:endParaRPr>
          </a:p>
          <a:p>
            <a:pPr lvl="1"/>
            <a:endParaRPr lang="en-IE" sz="1200" b="1" u="sng" dirty="0" smtClean="0">
              <a:solidFill>
                <a:schemeClr val="bg1"/>
              </a:solidFill>
            </a:endParaRPr>
          </a:p>
          <a:p>
            <a:pPr lvl="1"/>
            <a:endParaRPr lang="en-IE" sz="1600" b="1" u="sng" dirty="0" smtClean="0">
              <a:solidFill>
                <a:schemeClr val="bg1"/>
              </a:solidFill>
            </a:endParaRPr>
          </a:p>
          <a:p>
            <a:pPr marL="1371600" lvl="2" indent="-457200">
              <a:buFont typeface="+mj-lt"/>
              <a:buAutoNum type="arabicPeriod"/>
            </a:pPr>
            <a:r>
              <a:rPr lang="en-IE" sz="1400" dirty="0" smtClean="0">
                <a:solidFill>
                  <a:schemeClr val="bg1"/>
                </a:solidFill>
              </a:rPr>
              <a:t>Domestic Abuse Incidents </a:t>
            </a:r>
            <a:r>
              <a:rPr lang="en-IE" sz="1400" dirty="0" smtClean="0">
                <a:solidFill>
                  <a:srgbClr val="FF0000"/>
                </a:solidFill>
              </a:rPr>
              <a:t>(1</a:t>
            </a:r>
            <a:r>
              <a:rPr lang="en-IE" sz="1400" baseline="30000" dirty="0" smtClean="0">
                <a:solidFill>
                  <a:srgbClr val="FF0000"/>
                </a:solidFill>
              </a:rPr>
              <a:t>st</a:t>
            </a:r>
            <a:r>
              <a:rPr lang="en-IE" sz="1400" dirty="0" smtClean="0">
                <a:solidFill>
                  <a:srgbClr val="FF0000"/>
                </a:solidFill>
              </a:rPr>
              <a:t> Jan – 5</a:t>
            </a:r>
            <a:r>
              <a:rPr lang="en-IE" sz="1400" baseline="30000" dirty="0" smtClean="0">
                <a:solidFill>
                  <a:srgbClr val="FF0000"/>
                </a:solidFill>
              </a:rPr>
              <a:t>th</a:t>
            </a:r>
            <a:r>
              <a:rPr lang="en-IE" sz="1400" dirty="0" smtClean="0">
                <a:solidFill>
                  <a:srgbClr val="FF0000"/>
                </a:solidFill>
              </a:rPr>
              <a:t> May, 2024 vs. 2023)</a:t>
            </a:r>
          </a:p>
          <a:p>
            <a:pPr marL="1371600" lvl="2" indent="-457200">
              <a:buFont typeface="+mj-lt"/>
              <a:buAutoNum type="arabicPeriod"/>
            </a:pPr>
            <a:endParaRPr lang="en-IE" sz="1400" dirty="0">
              <a:solidFill>
                <a:schemeClr val="bg1"/>
              </a:solidFill>
            </a:endParaRPr>
          </a:p>
          <a:p>
            <a:pPr marL="1371600" lvl="2" indent="-457200">
              <a:buFont typeface="+mj-lt"/>
              <a:buAutoNum type="arabicPeriod"/>
            </a:pPr>
            <a:r>
              <a:rPr lang="en-IE" sz="1400" dirty="0" smtClean="0">
                <a:solidFill>
                  <a:schemeClr val="bg1"/>
                </a:solidFill>
              </a:rPr>
              <a:t>Property </a:t>
            </a:r>
            <a:r>
              <a:rPr lang="en-IE" sz="1400" dirty="0">
                <a:solidFill>
                  <a:schemeClr val="bg1"/>
                </a:solidFill>
              </a:rPr>
              <a:t>Crime at a Divisional Level (broken down by District</a:t>
            </a:r>
            <a:r>
              <a:rPr lang="en-IE" sz="1400" dirty="0" smtClean="0">
                <a:solidFill>
                  <a:schemeClr val="bg1"/>
                </a:solidFill>
              </a:rPr>
              <a:t>) </a:t>
            </a:r>
            <a:r>
              <a:rPr lang="en-IE" sz="1400" dirty="0" smtClean="0">
                <a:solidFill>
                  <a:srgbClr val="FF0000"/>
                </a:solidFill>
              </a:rPr>
              <a:t>(1</a:t>
            </a:r>
            <a:r>
              <a:rPr lang="en-IE" sz="1400" baseline="30000" dirty="0" smtClean="0">
                <a:solidFill>
                  <a:srgbClr val="FF0000"/>
                </a:solidFill>
              </a:rPr>
              <a:t>st</a:t>
            </a:r>
            <a:r>
              <a:rPr lang="en-IE" sz="1400" dirty="0" smtClean="0">
                <a:solidFill>
                  <a:srgbClr val="FF0000"/>
                </a:solidFill>
              </a:rPr>
              <a:t> Jan – 30</a:t>
            </a:r>
            <a:r>
              <a:rPr lang="en-IE" sz="1400" baseline="30000" dirty="0" smtClean="0">
                <a:solidFill>
                  <a:srgbClr val="FF0000"/>
                </a:solidFill>
              </a:rPr>
              <a:t>th</a:t>
            </a:r>
            <a:r>
              <a:rPr lang="en-IE" sz="1400" dirty="0" smtClean="0">
                <a:solidFill>
                  <a:srgbClr val="FF0000"/>
                </a:solidFill>
              </a:rPr>
              <a:t> April, 2024 vs. 2023)</a:t>
            </a:r>
            <a:endParaRPr lang="en-IE" sz="1400" dirty="0">
              <a:solidFill>
                <a:srgbClr val="FF0000"/>
              </a:solidFill>
            </a:endParaRPr>
          </a:p>
          <a:p>
            <a:pPr marL="1828800" lvl="3" indent="-457200">
              <a:buFont typeface="Arial" panose="020B0604020202020204" pitchFamily="34" charset="0"/>
              <a:buChar char="•"/>
            </a:pPr>
            <a:r>
              <a:rPr lang="en-IE" sz="1400" dirty="0">
                <a:solidFill>
                  <a:schemeClr val="bg1"/>
                </a:solidFill>
              </a:rPr>
              <a:t>Additional attention afforded to Burglary</a:t>
            </a:r>
          </a:p>
          <a:p>
            <a:pPr marL="1371600" lvl="2" indent="-457200">
              <a:buFont typeface="+mj-lt"/>
              <a:buAutoNum type="arabicPeriod"/>
            </a:pPr>
            <a:endParaRPr lang="en-IE" sz="1400" dirty="0">
              <a:solidFill>
                <a:schemeClr val="bg1"/>
              </a:solidFill>
            </a:endParaRPr>
          </a:p>
          <a:p>
            <a:pPr marL="1371600" lvl="2" indent="-457200">
              <a:buFont typeface="+mj-lt"/>
              <a:buAutoNum type="arabicPeriod"/>
            </a:pPr>
            <a:r>
              <a:rPr lang="en-IE" sz="1400" dirty="0">
                <a:solidFill>
                  <a:schemeClr val="bg1"/>
                </a:solidFill>
              </a:rPr>
              <a:t>Crime Against the Person  at a Divisional Level (broken down by District</a:t>
            </a:r>
            <a:r>
              <a:rPr lang="en-IE" sz="1400" dirty="0" smtClean="0">
                <a:solidFill>
                  <a:schemeClr val="bg1"/>
                </a:solidFill>
              </a:rPr>
              <a:t>) </a:t>
            </a:r>
            <a:r>
              <a:rPr lang="en-IE" sz="1400" dirty="0" smtClean="0">
                <a:solidFill>
                  <a:srgbClr val="FF0000"/>
                </a:solidFill>
              </a:rPr>
              <a:t>(1</a:t>
            </a:r>
            <a:r>
              <a:rPr lang="en-IE" sz="1400" baseline="30000" dirty="0" smtClean="0">
                <a:solidFill>
                  <a:srgbClr val="FF0000"/>
                </a:solidFill>
              </a:rPr>
              <a:t>st</a:t>
            </a:r>
            <a:r>
              <a:rPr lang="en-IE" sz="1400" dirty="0" smtClean="0">
                <a:solidFill>
                  <a:srgbClr val="FF0000"/>
                </a:solidFill>
              </a:rPr>
              <a:t> Jan – 30</a:t>
            </a:r>
            <a:r>
              <a:rPr lang="en-IE" sz="1400" baseline="30000" dirty="0" smtClean="0">
                <a:solidFill>
                  <a:srgbClr val="FF0000"/>
                </a:solidFill>
              </a:rPr>
              <a:t>th</a:t>
            </a:r>
            <a:r>
              <a:rPr lang="en-IE" sz="1400" dirty="0" smtClean="0">
                <a:solidFill>
                  <a:srgbClr val="FF0000"/>
                </a:solidFill>
              </a:rPr>
              <a:t> April, 2024 vs. 2023)</a:t>
            </a:r>
            <a:endParaRPr lang="en-IE" sz="1400" dirty="0">
              <a:solidFill>
                <a:srgbClr val="FF0000"/>
              </a:solidFill>
            </a:endParaRPr>
          </a:p>
          <a:p>
            <a:pPr marL="1714500" lvl="3" indent="-342900">
              <a:buFont typeface="Arial" panose="020B0604020202020204" pitchFamily="34" charset="0"/>
              <a:buChar char="•"/>
            </a:pPr>
            <a:r>
              <a:rPr lang="en-IE" sz="1400" dirty="0">
                <a:solidFill>
                  <a:schemeClr val="bg1"/>
                </a:solidFill>
              </a:rPr>
              <a:t>Additional attention afforded to Assault.</a:t>
            </a:r>
          </a:p>
          <a:p>
            <a:pPr lvl="3"/>
            <a:endParaRPr lang="en-IE" sz="1400" dirty="0">
              <a:solidFill>
                <a:schemeClr val="bg1"/>
              </a:solidFill>
            </a:endParaRPr>
          </a:p>
          <a:p>
            <a:pPr marL="1371600" lvl="2" indent="-457200">
              <a:buFont typeface="+mj-lt"/>
              <a:buAutoNum type="arabicPeriod"/>
            </a:pPr>
            <a:r>
              <a:rPr lang="en-IE" sz="1400" dirty="0">
                <a:solidFill>
                  <a:schemeClr val="bg1"/>
                </a:solidFill>
              </a:rPr>
              <a:t>Proactive Policing Measure </a:t>
            </a:r>
            <a:r>
              <a:rPr lang="en-IE" sz="1400" dirty="0" smtClean="0">
                <a:solidFill>
                  <a:srgbClr val="FF0000"/>
                </a:solidFill>
              </a:rPr>
              <a:t>(1</a:t>
            </a:r>
            <a:r>
              <a:rPr lang="en-IE" sz="1400" baseline="30000" dirty="0" smtClean="0">
                <a:solidFill>
                  <a:srgbClr val="FF0000"/>
                </a:solidFill>
              </a:rPr>
              <a:t>st</a:t>
            </a:r>
            <a:r>
              <a:rPr lang="en-IE" sz="1400" dirty="0" smtClean="0">
                <a:solidFill>
                  <a:srgbClr val="FF0000"/>
                </a:solidFill>
              </a:rPr>
              <a:t> Jan – 30</a:t>
            </a:r>
            <a:r>
              <a:rPr lang="en-IE" sz="1400" baseline="30000" dirty="0" smtClean="0">
                <a:solidFill>
                  <a:srgbClr val="FF0000"/>
                </a:solidFill>
              </a:rPr>
              <a:t>th</a:t>
            </a:r>
            <a:r>
              <a:rPr lang="en-IE" sz="1400" dirty="0" smtClean="0">
                <a:solidFill>
                  <a:srgbClr val="FF0000"/>
                </a:solidFill>
              </a:rPr>
              <a:t> April, 2024 vs. 2023)</a:t>
            </a:r>
            <a:endParaRPr lang="en-IE" sz="1400" dirty="0">
              <a:solidFill>
                <a:srgbClr val="FF0000"/>
              </a:solidFill>
            </a:endParaRPr>
          </a:p>
          <a:p>
            <a:pPr marL="1714500" lvl="3" indent="-342900">
              <a:buFont typeface="Arial" panose="020B0604020202020204" pitchFamily="34" charset="0"/>
              <a:buChar char="•"/>
            </a:pPr>
            <a:r>
              <a:rPr lang="en-IE" sz="1400" dirty="0">
                <a:solidFill>
                  <a:schemeClr val="bg1"/>
                </a:solidFill>
              </a:rPr>
              <a:t>Includes Possession of Drugs, Sale of Drugs, </a:t>
            </a:r>
            <a:r>
              <a:rPr lang="en-IE" sz="1400" dirty="0" smtClean="0">
                <a:solidFill>
                  <a:schemeClr val="bg1"/>
                </a:solidFill>
              </a:rPr>
              <a:t>and </a:t>
            </a:r>
            <a:r>
              <a:rPr lang="en-IE" sz="1400" dirty="0">
                <a:solidFill>
                  <a:schemeClr val="bg1"/>
                </a:solidFill>
              </a:rPr>
              <a:t>Offensive Weapons</a:t>
            </a:r>
          </a:p>
          <a:p>
            <a:pPr marL="1714500" lvl="3" indent="-342900">
              <a:buFont typeface="Arial" panose="020B0604020202020204" pitchFamily="34" charset="0"/>
              <a:buChar char="•"/>
            </a:pPr>
            <a:endParaRPr lang="en-IE" sz="1400" dirty="0">
              <a:solidFill>
                <a:schemeClr val="bg1"/>
              </a:solidFill>
            </a:endParaRPr>
          </a:p>
          <a:p>
            <a:pPr marL="1371600" lvl="2" indent="-457200">
              <a:buFont typeface="+mj-lt"/>
              <a:buAutoNum type="arabicPeriod"/>
            </a:pPr>
            <a:r>
              <a:rPr lang="en-IE" sz="1400" dirty="0" smtClean="0">
                <a:solidFill>
                  <a:schemeClr val="bg1"/>
                </a:solidFill>
              </a:rPr>
              <a:t>Traffic </a:t>
            </a:r>
            <a:r>
              <a:rPr lang="en-IE" sz="1400" dirty="0" smtClean="0">
                <a:solidFill>
                  <a:srgbClr val="FF0000"/>
                </a:solidFill>
              </a:rPr>
              <a:t>(1</a:t>
            </a:r>
            <a:r>
              <a:rPr lang="en-IE" sz="1400" baseline="30000" dirty="0" smtClean="0">
                <a:solidFill>
                  <a:srgbClr val="FF0000"/>
                </a:solidFill>
              </a:rPr>
              <a:t>st</a:t>
            </a:r>
            <a:r>
              <a:rPr lang="en-IE" sz="1400" dirty="0" smtClean="0">
                <a:solidFill>
                  <a:srgbClr val="FF0000"/>
                </a:solidFill>
              </a:rPr>
              <a:t> Jan – 30</a:t>
            </a:r>
            <a:r>
              <a:rPr lang="en-IE" sz="1400" baseline="30000" dirty="0" smtClean="0">
                <a:solidFill>
                  <a:srgbClr val="FF0000"/>
                </a:solidFill>
              </a:rPr>
              <a:t>th</a:t>
            </a:r>
            <a:r>
              <a:rPr lang="en-IE" sz="1400" dirty="0" smtClean="0">
                <a:solidFill>
                  <a:srgbClr val="FF0000"/>
                </a:solidFill>
              </a:rPr>
              <a:t> April, 2024 vs. 2023)</a:t>
            </a:r>
          </a:p>
          <a:p>
            <a:pPr marL="1828800" lvl="3" indent="-457200">
              <a:buFont typeface="Arial" panose="020B0604020202020204" pitchFamily="34" charset="0"/>
              <a:buChar char="•"/>
            </a:pPr>
            <a:r>
              <a:rPr lang="en-IE" sz="1400" dirty="0">
                <a:solidFill>
                  <a:schemeClr val="bg1"/>
                </a:solidFill>
              </a:rPr>
              <a:t>Fatalities/Serious Injuries figures YTD</a:t>
            </a:r>
          </a:p>
          <a:p>
            <a:pPr marL="1828800" lvl="3" indent="-457200">
              <a:buFont typeface="Arial" panose="020B0604020202020204" pitchFamily="34" charset="0"/>
              <a:buChar char="•"/>
            </a:pPr>
            <a:r>
              <a:rPr lang="en-IE" sz="1400" dirty="0">
                <a:solidFill>
                  <a:schemeClr val="bg1"/>
                </a:solidFill>
              </a:rPr>
              <a:t>Drink and Drug Driving Offences</a:t>
            </a:r>
          </a:p>
          <a:p>
            <a:pPr marL="1828800" lvl="3" indent="-457200">
              <a:buFont typeface="Arial" panose="020B0604020202020204" pitchFamily="34" charset="0"/>
              <a:buChar char="•"/>
            </a:pPr>
            <a:r>
              <a:rPr lang="en-IE" sz="1400" dirty="0">
                <a:solidFill>
                  <a:schemeClr val="bg1"/>
                </a:solidFill>
              </a:rPr>
              <a:t>LifeSaver </a:t>
            </a:r>
            <a:r>
              <a:rPr lang="en-IE" sz="1400" dirty="0" smtClean="0">
                <a:solidFill>
                  <a:schemeClr val="bg1"/>
                </a:solidFill>
              </a:rPr>
              <a:t>Offences </a:t>
            </a:r>
            <a:r>
              <a:rPr lang="en-IE" sz="1400" dirty="0" smtClean="0">
                <a:solidFill>
                  <a:srgbClr val="FF0000"/>
                </a:solidFill>
              </a:rPr>
              <a:t>(note: 1</a:t>
            </a:r>
            <a:r>
              <a:rPr lang="en-IE" sz="1400" baseline="30000" dirty="0" smtClean="0">
                <a:solidFill>
                  <a:srgbClr val="FF0000"/>
                </a:solidFill>
              </a:rPr>
              <a:t>st</a:t>
            </a:r>
            <a:r>
              <a:rPr lang="en-IE" sz="1400" dirty="0" smtClean="0">
                <a:solidFill>
                  <a:srgbClr val="FF0000"/>
                </a:solidFill>
              </a:rPr>
              <a:t> Jan – 31</a:t>
            </a:r>
            <a:r>
              <a:rPr lang="en-IE" sz="1400" baseline="30000" dirty="0" smtClean="0">
                <a:solidFill>
                  <a:srgbClr val="FF0000"/>
                </a:solidFill>
              </a:rPr>
              <a:t>st</a:t>
            </a:r>
            <a:r>
              <a:rPr lang="en-IE" sz="1400" dirty="0" smtClean="0">
                <a:solidFill>
                  <a:srgbClr val="FF0000"/>
                </a:solidFill>
              </a:rPr>
              <a:t> Mar, 2024 vs. 2023)</a:t>
            </a:r>
          </a:p>
          <a:p>
            <a:pPr lvl="3"/>
            <a:endParaRPr lang="en-IE" sz="1600" dirty="0">
              <a:solidFill>
                <a:schemeClr val="bg1"/>
              </a:solidFill>
            </a:endParaRPr>
          </a:p>
          <a:p>
            <a:pPr lvl="1"/>
            <a:endParaRPr lang="en-IE" sz="1400" b="1" i="1" dirty="0" smtClean="0">
              <a:solidFill>
                <a:schemeClr val="bg1"/>
              </a:solidFill>
            </a:endParaRPr>
          </a:p>
          <a:p>
            <a:pPr lvl="1"/>
            <a:r>
              <a:rPr lang="en-IE" sz="1400" b="1" i="1" dirty="0" smtClean="0">
                <a:solidFill>
                  <a:schemeClr val="bg1"/>
                </a:solidFill>
              </a:rPr>
              <a:t>All </a:t>
            </a:r>
            <a:r>
              <a:rPr lang="en-IE" sz="1400" b="1" i="1" dirty="0">
                <a:solidFill>
                  <a:schemeClr val="bg1"/>
                </a:solidFill>
              </a:rPr>
              <a:t>information is based upon operational data from the PULSE System as was available on the </a:t>
            </a:r>
            <a:r>
              <a:rPr lang="en-IE" sz="1400" b="1" i="1" dirty="0" smtClean="0">
                <a:solidFill>
                  <a:schemeClr val="bg1"/>
                </a:solidFill>
              </a:rPr>
              <a:t>03/05/2024 </a:t>
            </a:r>
            <a:r>
              <a:rPr lang="en-IE" sz="1400" b="1" i="1" dirty="0">
                <a:solidFill>
                  <a:schemeClr val="bg1"/>
                </a:solidFill>
              </a:rPr>
              <a:t>and is liable to change.  Crime Counting rules are applied, unless otherwise stated.  Incident counts are based on date reported. </a:t>
            </a:r>
          </a:p>
        </p:txBody>
      </p:sp>
    </p:spTree>
    <p:extLst>
      <p:ext uri="{BB962C8B-B14F-4D97-AF65-F5344CB8AC3E}">
        <p14:creationId xmlns:p14="http://schemas.microsoft.com/office/powerpoint/2010/main" val="21272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240933" cy="6858000"/>
          </a:xfrm>
          <a:prstGeom prst="rect">
            <a:avLst/>
          </a:prstGeom>
        </p:spPr>
      </p:pic>
      <p:sp>
        <p:nvSpPr>
          <p:cNvPr id="2" name="TextBox 1"/>
          <p:cNvSpPr txBox="1"/>
          <p:nvPr/>
        </p:nvSpPr>
        <p:spPr>
          <a:xfrm>
            <a:off x="3043368" y="961006"/>
            <a:ext cx="6439155" cy="4935987"/>
          </a:xfrm>
          <a:prstGeom prst="rect">
            <a:avLst/>
          </a:prstGeom>
          <a:solidFill>
            <a:schemeClr val="tx1"/>
          </a:solidFill>
          <a:ln w="19050">
            <a:solidFill>
              <a:schemeClr val="bg1"/>
            </a:solidFill>
          </a:ln>
        </p:spPr>
        <p:txBody>
          <a:bodyPr wrap="square" rtlCol="0">
            <a:spAutoFit/>
          </a:bodyPr>
          <a:lstStyle/>
          <a:p>
            <a:endParaRPr lang="en-IE" dirty="0"/>
          </a:p>
        </p:txBody>
      </p:sp>
      <p:sp>
        <p:nvSpPr>
          <p:cNvPr id="4" name="TextBox 3"/>
          <p:cNvSpPr txBox="1"/>
          <p:nvPr/>
        </p:nvSpPr>
        <p:spPr>
          <a:xfrm>
            <a:off x="3454400" y="1381900"/>
            <a:ext cx="5594078" cy="3600986"/>
          </a:xfrm>
          <a:prstGeom prst="rect">
            <a:avLst/>
          </a:prstGeom>
          <a:noFill/>
        </p:spPr>
        <p:txBody>
          <a:bodyPr wrap="square" rtlCol="0">
            <a:spAutoFit/>
          </a:bodyPr>
          <a:lstStyle/>
          <a:p>
            <a:pPr algn="ctr"/>
            <a:r>
              <a:rPr lang="en-IE" sz="2800" b="1" u="sng" dirty="0" smtClean="0">
                <a:solidFill>
                  <a:schemeClr val="bg1"/>
                </a:solidFill>
              </a:rPr>
              <a:t>Domestic Abuse Incidents</a:t>
            </a:r>
            <a:endParaRPr lang="en-IE" sz="2800" b="1" u="sng" dirty="0">
              <a:solidFill>
                <a:schemeClr val="bg1"/>
              </a:solidFill>
            </a:endParaRPr>
          </a:p>
          <a:p>
            <a:pPr algn="ctr"/>
            <a:endParaRPr lang="en-IE" sz="1000" b="1" dirty="0" smtClean="0">
              <a:solidFill>
                <a:schemeClr val="bg1"/>
              </a:solidFill>
            </a:endParaRPr>
          </a:p>
          <a:p>
            <a:pPr algn="ctr"/>
            <a:endParaRPr lang="en-IE" sz="1000" b="1" dirty="0">
              <a:solidFill>
                <a:schemeClr val="bg1"/>
              </a:solidFill>
            </a:endParaRPr>
          </a:p>
          <a:p>
            <a:pPr algn="ctr"/>
            <a:r>
              <a:rPr lang="en-IE" dirty="0" smtClean="0">
                <a:solidFill>
                  <a:schemeClr val="bg1"/>
                </a:solidFill>
              </a:rPr>
              <a:t>includes</a:t>
            </a:r>
            <a:endParaRPr lang="en-IE" dirty="0">
              <a:solidFill>
                <a:schemeClr val="bg1"/>
              </a:solidFill>
            </a:endParaRPr>
          </a:p>
          <a:p>
            <a:pPr marL="285750" indent="-285750" algn="ctr">
              <a:buFont typeface="Arial" panose="020B0604020202020204" pitchFamily="34" charset="0"/>
              <a:buChar char="•"/>
            </a:pPr>
            <a:r>
              <a:rPr lang="en-IE" dirty="0" smtClean="0">
                <a:solidFill>
                  <a:schemeClr val="bg1"/>
                </a:solidFill>
              </a:rPr>
              <a:t>Breach of Barring Order</a:t>
            </a:r>
            <a:endParaRPr lang="en-IE" dirty="0">
              <a:solidFill>
                <a:schemeClr val="bg1"/>
              </a:solidFill>
            </a:endParaRPr>
          </a:p>
          <a:p>
            <a:pPr marL="285750" indent="-285750" algn="ctr">
              <a:buFont typeface="Arial" panose="020B0604020202020204" pitchFamily="34" charset="0"/>
              <a:buChar char="•"/>
            </a:pPr>
            <a:r>
              <a:rPr lang="en-IE" dirty="0" smtClean="0">
                <a:solidFill>
                  <a:schemeClr val="bg1"/>
                </a:solidFill>
              </a:rPr>
              <a:t>Breach of Protection Order</a:t>
            </a:r>
            <a:endParaRPr lang="en-IE" dirty="0">
              <a:solidFill>
                <a:schemeClr val="bg1"/>
              </a:solidFill>
            </a:endParaRPr>
          </a:p>
          <a:p>
            <a:pPr marL="285750" indent="-285750" algn="ctr">
              <a:buFont typeface="Arial" panose="020B0604020202020204" pitchFamily="34" charset="0"/>
              <a:buChar char="•"/>
            </a:pPr>
            <a:r>
              <a:rPr lang="en-IE" dirty="0" smtClean="0">
                <a:solidFill>
                  <a:schemeClr val="bg1"/>
                </a:solidFill>
              </a:rPr>
              <a:t>Breach of Safety Order</a:t>
            </a:r>
            <a:endParaRPr lang="en-IE" dirty="0">
              <a:solidFill>
                <a:schemeClr val="bg1"/>
              </a:solidFill>
            </a:endParaRPr>
          </a:p>
          <a:p>
            <a:pPr marL="285750" indent="-285750" algn="ctr">
              <a:buFont typeface="Arial" panose="020B0604020202020204" pitchFamily="34" charset="0"/>
              <a:buChar char="•"/>
            </a:pPr>
            <a:r>
              <a:rPr lang="en-IE" dirty="0" smtClean="0">
                <a:solidFill>
                  <a:schemeClr val="bg1"/>
                </a:solidFill>
              </a:rPr>
              <a:t>Domestic Dispute – No Offence Identified</a:t>
            </a:r>
          </a:p>
          <a:p>
            <a:pPr marL="285750" indent="-285750" algn="ctr">
              <a:buFont typeface="Arial" panose="020B0604020202020204" pitchFamily="34" charset="0"/>
              <a:buChar char="•"/>
            </a:pPr>
            <a:r>
              <a:rPr lang="en-IE" dirty="0" smtClean="0">
                <a:solidFill>
                  <a:schemeClr val="bg1"/>
                </a:solidFill>
              </a:rPr>
              <a:t>Any incident with Domestic M.O.</a:t>
            </a:r>
            <a:endParaRPr lang="en-IE" b="1" dirty="0">
              <a:solidFill>
                <a:schemeClr val="bg1"/>
              </a:solidFill>
            </a:endParaRPr>
          </a:p>
          <a:p>
            <a:pPr algn="ctr"/>
            <a:endParaRPr lang="en-IE" b="1" u="sng" dirty="0" smtClean="0">
              <a:solidFill>
                <a:schemeClr val="bg1"/>
              </a:solidFill>
            </a:endParaRPr>
          </a:p>
          <a:p>
            <a:pPr algn="ctr"/>
            <a:r>
              <a:rPr lang="en-IE" sz="1200" b="1" dirty="0" smtClean="0">
                <a:solidFill>
                  <a:schemeClr val="bg1"/>
                </a:solidFill>
              </a:rPr>
              <a:t>YTD (1</a:t>
            </a:r>
            <a:r>
              <a:rPr lang="en-IE" sz="1200" b="1" baseline="30000" dirty="0" smtClean="0">
                <a:solidFill>
                  <a:schemeClr val="bg1"/>
                </a:solidFill>
              </a:rPr>
              <a:t>st</a:t>
            </a:r>
            <a:r>
              <a:rPr lang="en-IE" sz="1200" b="1" dirty="0" smtClean="0">
                <a:solidFill>
                  <a:schemeClr val="bg1"/>
                </a:solidFill>
              </a:rPr>
              <a:t> Jan – 5</a:t>
            </a:r>
            <a:r>
              <a:rPr lang="en-IE" sz="1200" b="1" baseline="30000" dirty="0" smtClean="0">
                <a:solidFill>
                  <a:schemeClr val="bg1"/>
                </a:solidFill>
              </a:rPr>
              <a:t>th</a:t>
            </a:r>
            <a:r>
              <a:rPr lang="en-IE" sz="1200" b="1" dirty="0" smtClean="0">
                <a:solidFill>
                  <a:schemeClr val="bg1"/>
                </a:solidFill>
              </a:rPr>
              <a:t> May 2024) </a:t>
            </a:r>
          </a:p>
          <a:p>
            <a:pPr algn="ctr"/>
            <a:r>
              <a:rPr lang="en-IE" sz="1200" b="1" dirty="0" smtClean="0">
                <a:solidFill>
                  <a:schemeClr val="bg1"/>
                </a:solidFill>
              </a:rPr>
              <a:t>the </a:t>
            </a:r>
            <a:r>
              <a:rPr lang="en-IE" sz="1200" b="1" dirty="0">
                <a:solidFill>
                  <a:schemeClr val="bg1"/>
                </a:solidFill>
              </a:rPr>
              <a:t>Division is </a:t>
            </a:r>
            <a:endParaRPr lang="en-IE" sz="1200" b="1" dirty="0" smtClean="0">
              <a:solidFill>
                <a:schemeClr val="bg1"/>
              </a:solidFill>
            </a:endParaRPr>
          </a:p>
          <a:p>
            <a:pPr algn="ctr"/>
            <a:r>
              <a:rPr lang="en-IE" sz="1200" b="1" u="sng" dirty="0" smtClean="0">
                <a:solidFill>
                  <a:schemeClr val="bg1"/>
                </a:solidFill>
              </a:rPr>
              <a:t>-3%</a:t>
            </a:r>
          </a:p>
          <a:p>
            <a:pPr algn="ctr"/>
            <a:endParaRPr lang="en-IE" sz="1200" b="1" dirty="0">
              <a:solidFill>
                <a:schemeClr val="bg1"/>
              </a:solidFill>
            </a:endParaRPr>
          </a:p>
        </p:txBody>
      </p:sp>
      <p:sp>
        <p:nvSpPr>
          <p:cNvPr id="5" name="TextBox 4"/>
          <p:cNvSpPr txBox="1"/>
          <p:nvPr/>
        </p:nvSpPr>
        <p:spPr>
          <a:xfrm>
            <a:off x="1387693" y="6207023"/>
            <a:ext cx="9896607" cy="523220"/>
          </a:xfrm>
          <a:prstGeom prst="rect">
            <a:avLst/>
          </a:prstGeom>
          <a:solidFill>
            <a:sysClr val="window" lastClr="FFFFFF"/>
          </a:solidFill>
          <a:ln>
            <a:solidFill>
              <a:srgbClr val="5B9BD5">
                <a:shade val="50000"/>
              </a:srgbClr>
            </a:solidFill>
          </a:ln>
        </p:spPr>
        <p:txBody>
          <a:bodyPr wrap="square" rtlCol="0">
            <a:spAutoFit/>
          </a:bodyPr>
          <a:lstStyle/>
          <a:p>
            <a:r>
              <a:rPr lang="en-IE" sz="1400" b="1" i="1" dirty="0" smtClean="0">
                <a:solidFill>
                  <a:schemeClr val="bg1"/>
                </a:solidFill>
              </a:rPr>
              <a:t>Based upon </a:t>
            </a:r>
            <a:r>
              <a:rPr lang="en-IE" sz="1400" b="1" i="1" dirty="0">
                <a:solidFill>
                  <a:schemeClr val="bg1"/>
                </a:solidFill>
              </a:rPr>
              <a:t>operational data from the PULSE System as was available on the </a:t>
            </a:r>
            <a:r>
              <a:rPr lang="en-IE" sz="1400" b="1" i="1" dirty="0" smtClean="0">
                <a:solidFill>
                  <a:schemeClr val="bg1"/>
                </a:solidFill>
              </a:rPr>
              <a:t>07/05/2024 </a:t>
            </a:r>
            <a:r>
              <a:rPr lang="en-IE" sz="1400" b="1" i="1" dirty="0">
                <a:solidFill>
                  <a:schemeClr val="bg1"/>
                </a:solidFill>
              </a:rPr>
              <a:t>and is liable to change. </a:t>
            </a:r>
            <a:r>
              <a:rPr lang="en-IE" sz="1400" b="1" i="1" dirty="0" smtClean="0">
                <a:solidFill>
                  <a:schemeClr val="bg1"/>
                </a:solidFill>
              </a:rPr>
              <a:t>Incident </a:t>
            </a:r>
            <a:r>
              <a:rPr lang="en-IE" sz="1400" b="1" i="1" dirty="0">
                <a:solidFill>
                  <a:schemeClr val="bg1"/>
                </a:solidFill>
              </a:rPr>
              <a:t>counts are based on date reported. </a:t>
            </a:r>
          </a:p>
        </p:txBody>
      </p:sp>
    </p:spTree>
    <p:extLst>
      <p:ext uri="{BB962C8B-B14F-4D97-AF65-F5344CB8AC3E}">
        <p14:creationId xmlns:p14="http://schemas.microsoft.com/office/powerpoint/2010/main" val="336050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0"/>
            <a:ext cx="12192000" cy="6858000"/>
          </a:xfrm>
          <a:prstGeom prst="rect">
            <a:avLst/>
          </a:prstGeom>
        </p:spPr>
      </p:pic>
      <p:sp>
        <p:nvSpPr>
          <p:cNvPr id="10" name="TextBox 9"/>
          <p:cNvSpPr txBox="1"/>
          <p:nvPr/>
        </p:nvSpPr>
        <p:spPr>
          <a:xfrm>
            <a:off x="76929" y="119752"/>
            <a:ext cx="4016606" cy="1908215"/>
          </a:xfrm>
          <a:prstGeom prst="rect">
            <a:avLst/>
          </a:prstGeom>
          <a:solidFill>
            <a:schemeClr val="tx1"/>
          </a:solidFill>
          <a:ln w="15875">
            <a:solidFill>
              <a:schemeClr val="bg1"/>
            </a:solidFill>
          </a:ln>
        </p:spPr>
        <p:txBody>
          <a:bodyPr wrap="square" rtlCol="0">
            <a:spAutoFit/>
          </a:bodyPr>
          <a:lstStyle/>
          <a:p>
            <a:pPr algn="ctr"/>
            <a:r>
              <a:rPr lang="en-IE" sz="2000" b="1" u="sng" dirty="0" smtClean="0">
                <a:solidFill>
                  <a:schemeClr val="bg1"/>
                </a:solidFill>
              </a:rPr>
              <a:t>Property Crime includes:</a:t>
            </a:r>
          </a:p>
          <a:p>
            <a:pPr algn="ctr"/>
            <a:endParaRPr lang="en-IE" sz="800" b="1" u="sng" dirty="0">
              <a:solidFill>
                <a:schemeClr val="bg1"/>
              </a:solidFill>
            </a:endParaRPr>
          </a:p>
          <a:p>
            <a:pPr marL="171450" indent="-171450" algn="ctr">
              <a:buFont typeface="Arial" panose="020B0604020202020204" pitchFamily="34" charset="0"/>
              <a:buChar char="•"/>
            </a:pPr>
            <a:r>
              <a:rPr lang="en-IE" sz="1400" dirty="0" smtClean="0">
                <a:solidFill>
                  <a:schemeClr val="bg1"/>
                </a:solidFill>
              </a:rPr>
              <a:t>All </a:t>
            </a:r>
            <a:r>
              <a:rPr lang="en-IE" sz="1400" dirty="0">
                <a:solidFill>
                  <a:schemeClr val="bg1"/>
                </a:solidFill>
              </a:rPr>
              <a:t>Robbery</a:t>
            </a:r>
          </a:p>
          <a:p>
            <a:pPr marL="171450" indent="-171450" algn="ctr">
              <a:buFont typeface="Arial" panose="020B0604020202020204" pitchFamily="34" charset="0"/>
              <a:buChar char="•"/>
            </a:pPr>
            <a:r>
              <a:rPr lang="en-IE" sz="1400" dirty="0">
                <a:solidFill>
                  <a:schemeClr val="bg1"/>
                </a:solidFill>
              </a:rPr>
              <a:t>All Burglary</a:t>
            </a:r>
          </a:p>
          <a:p>
            <a:pPr marL="171450" indent="-171450" algn="ctr">
              <a:buFont typeface="Arial" panose="020B0604020202020204" pitchFamily="34" charset="0"/>
              <a:buChar char="•"/>
            </a:pPr>
            <a:r>
              <a:rPr lang="en-IE" sz="1400" dirty="0">
                <a:solidFill>
                  <a:schemeClr val="bg1"/>
                </a:solidFill>
              </a:rPr>
              <a:t>And various Theft </a:t>
            </a:r>
            <a:r>
              <a:rPr lang="en-IE" sz="1400" dirty="0" smtClean="0">
                <a:solidFill>
                  <a:schemeClr val="bg1"/>
                </a:solidFill>
              </a:rPr>
              <a:t>Offences</a:t>
            </a:r>
          </a:p>
          <a:p>
            <a:pPr algn="ctr"/>
            <a:endParaRPr lang="en-IE" sz="1600" b="1" dirty="0">
              <a:solidFill>
                <a:schemeClr val="bg1"/>
              </a:solidFill>
            </a:endParaRPr>
          </a:p>
          <a:p>
            <a:pPr algn="ctr"/>
            <a:r>
              <a:rPr lang="en-IE" sz="1600" b="1" dirty="0" smtClean="0">
                <a:solidFill>
                  <a:schemeClr val="bg1"/>
                </a:solidFill>
              </a:rPr>
              <a:t>YTD the Division is +24%</a:t>
            </a:r>
          </a:p>
          <a:p>
            <a:pPr algn="ctr"/>
            <a:r>
              <a:rPr lang="en-IE" sz="1600" b="1" dirty="0" smtClean="0">
                <a:solidFill>
                  <a:schemeClr val="bg1"/>
                </a:solidFill>
              </a:rPr>
              <a:t>(509 to 631)</a:t>
            </a:r>
          </a:p>
        </p:txBody>
      </p:sp>
      <p:sp>
        <p:nvSpPr>
          <p:cNvPr id="18" name="Oval 17"/>
          <p:cNvSpPr/>
          <p:nvPr/>
        </p:nvSpPr>
        <p:spPr>
          <a:xfrm>
            <a:off x="7006856" y="119752"/>
            <a:ext cx="1850066" cy="1754326"/>
          </a:xfrm>
          <a:prstGeom prst="ellipse">
            <a:avLst/>
          </a:prstGeom>
          <a:solidFill>
            <a:srgbClr val="FFCC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-3%%</a:t>
            </a:r>
          </a:p>
          <a:p>
            <a:pPr algn="ctr"/>
            <a:r>
              <a:rPr lang="en-IE" sz="1400" b="1" dirty="0" smtClean="0">
                <a:solidFill>
                  <a:schemeClr val="bg1"/>
                </a:solidFill>
              </a:rPr>
              <a:t>(118 to 115</a:t>
            </a:r>
            <a:r>
              <a:rPr lang="en-IE" sz="1400" b="1" dirty="0" smtClean="0">
                <a:solidFill>
                  <a:schemeClr val="bg1"/>
                </a:solidFill>
              </a:rPr>
              <a:t>)</a:t>
            </a:r>
          </a:p>
          <a:p>
            <a:pPr algn="ctr"/>
            <a:r>
              <a:rPr lang="en-IE" sz="1400" b="1" dirty="0" err="1" smtClean="0">
                <a:solidFill>
                  <a:schemeClr val="bg1"/>
                </a:solidFill>
              </a:rPr>
              <a:t>Nenagh</a:t>
            </a:r>
            <a:endParaRPr lang="en-IE" sz="1400" b="1" dirty="0" smtClean="0">
              <a:solidFill>
                <a:schemeClr val="bg1"/>
              </a:solidFill>
            </a:endParaRPr>
          </a:p>
        </p:txBody>
      </p:sp>
      <p:sp>
        <p:nvSpPr>
          <p:cNvPr id="20" name="Oval 19"/>
          <p:cNvSpPr/>
          <p:nvPr/>
        </p:nvSpPr>
        <p:spPr>
          <a:xfrm>
            <a:off x="8347937" y="2027967"/>
            <a:ext cx="1850066" cy="1754326"/>
          </a:xfrm>
          <a:prstGeom prst="ellipse">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+65%</a:t>
            </a:r>
          </a:p>
          <a:p>
            <a:pPr algn="ctr"/>
            <a:r>
              <a:rPr lang="en-IE" sz="1400" b="1" dirty="0" smtClean="0">
                <a:solidFill>
                  <a:schemeClr val="bg1"/>
                </a:solidFill>
              </a:rPr>
              <a:t>(77 to </a:t>
            </a:r>
            <a:r>
              <a:rPr lang="en-IE" sz="1400" b="1" dirty="0" smtClean="0">
                <a:solidFill>
                  <a:schemeClr val="bg1"/>
                </a:solidFill>
              </a:rPr>
              <a:t>127)</a:t>
            </a:r>
          </a:p>
          <a:p>
            <a:pPr algn="ctr"/>
            <a:r>
              <a:rPr lang="en-IE" sz="1400" b="1" dirty="0" smtClean="0">
                <a:solidFill>
                  <a:schemeClr val="bg1"/>
                </a:solidFill>
              </a:rPr>
              <a:t>Thurles</a:t>
            </a:r>
            <a:endParaRPr lang="en-IE" sz="1400" b="1" dirty="0">
              <a:solidFill>
                <a:schemeClr val="bg1"/>
              </a:solidFill>
            </a:endParaRPr>
          </a:p>
        </p:txBody>
      </p:sp>
      <p:sp>
        <p:nvSpPr>
          <p:cNvPr id="21" name="Oval 20"/>
          <p:cNvSpPr/>
          <p:nvPr/>
        </p:nvSpPr>
        <p:spPr>
          <a:xfrm>
            <a:off x="8513135" y="4593425"/>
            <a:ext cx="1850066" cy="1754326"/>
          </a:xfrm>
          <a:prstGeom prst="ellipse">
            <a:avLst/>
          </a:prstGeom>
          <a:solidFill>
            <a:srgbClr val="99FF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+12%</a:t>
            </a:r>
          </a:p>
          <a:p>
            <a:pPr algn="ctr"/>
            <a:r>
              <a:rPr lang="en-IE" sz="1400" b="1" dirty="0" smtClean="0">
                <a:solidFill>
                  <a:schemeClr val="bg1"/>
                </a:solidFill>
              </a:rPr>
              <a:t>(182 to 203)</a:t>
            </a:r>
            <a:endParaRPr lang="en-IE" sz="1400" b="1" dirty="0">
              <a:solidFill>
                <a:schemeClr val="bg1"/>
              </a:solidFill>
            </a:endParaRPr>
          </a:p>
        </p:txBody>
      </p:sp>
      <p:sp>
        <p:nvSpPr>
          <p:cNvPr id="22" name="Oval 21"/>
          <p:cNvSpPr/>
          <p:nvPr/>
        </p:nvSpPr>
        <p:spPr>
          <a:xfrm>
            <a:off x="2637072" y="5033215"/>
            <a:ext cx="1850066" cy="1754326"/>
          </a:xfrm>
          <a:prstGeom prst="ellipse">
            <a:avLst/>
          </a:prstGeom>
          <a:solidFill>
            <a:srgbClr val="CCCC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+16%</a:t>
            </a:r>
          </a:p>
          <a:p>
            <a:pPr algn="ctr"/>
            <a:r>
              <a:rPr lang="en-IE" sz="1400" b="1" dirty="0" smtClean="0">
                <a:solidFill>
                  <a:schemeClr val="bg1"/>
                </a:solidFill>
              </a:rPr>
              <a:t>(70 to 81</a:t>
            </a:r>
            <a:r>
              <a:rPr lang="en-IE" sz="1400" b="1" dirty="0" smtClean="0">
                <a:solidFill>
                  <a:schemeClr val="bg1"/>
                </a:solidFill>
              </a:rPr>
              <a:t>)</a:t>
            </a:r>
          </a:p>
          <a:p>
            <a:pPr algn="ctr"/>
            <a:r>
              <a:rPr lang="en-IE" sz="1400" b="1" dirty="0" smtClean="0">
                <a:solidFill>
                  <a:schemeClr val="bg1"/>
                </a:solidFill>
              </a:rPr>
              <a:t>Cahir</a:t>
            </a:r>
            <a:endParaRPr lang="en-IE" sz="1400" b="1" dirty="0">
              <a:solidFill>
                <a:schemeClr val="bg1"/>
              </a:solidFill>
            </a:endParaRPr>
          </a:p>
        </p:txBody>
      </p:sp>
      <p:sp>
        <p:nvSpPr>
          <p:cNvPr id="23" name="Oval 22"/>
          <p:cNvSpPr/>
          <p:nvPr/>
        </p:nvSpPr>
        <p:spPr>
          <a:xfrm>
            <a:off x="1938670" y="2870993"/>
            <a:ext cx="1850066" cy="1754326"/>
          </a:xfrm>
          <a:prstGeom prst="ellipse">
            <a:avLst/>
          </a:prstGeom>
          <a:solidFill>
            <a:srgbClr val="FFCC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+69%</a:t>
            </a:r>
          </a:p>
          <a:p>
            <a:pPr algn="ctr"/>
            <a:r>
              <a:rPr lang="en-IE" sz="1400" b="1" dirty="0" smtClean="0">
                <a:solidFill>
                  <a:schemeClr val="bg1"/>
                </a:solidFill>
              </a:rPr>
              <a:t>(62 to 105</a:t>
            </a:r>
            <a:r>
              <a:rPr lang="en-IE" sz="1400" b="1" dirty="0" smtClean="0">
                <a:solidFill>
                  <a:schemeClr val="bg1"/>
                </a:solidFill>
              </a:rPr>
              <a:t>)</a:t>
            </a:r>
          </a:p>
          <a:p>
            <a:pPr algn="ctr"/>
            <a:r>
              <a:rPr lang="en-IE" sz="1400" b="1" dirty="0" smtClean="0">
                <a:solidFill>
                  <a:schemeClr val="bg1"/>
                </a:solidFill>
              </a:rPr>
              <a:t>Tipp Town</a:t>
            </a:r>
            <a:endParaRPr lang="en-IE" sz="1400" b="1" dirty="0">
              <a:solidFill>
                <a:schemeClr val="bg1"/>
              </a:solidFill>
            </a:endParaRPr>
          </a:p>
        </p:txBody>
      </p:sp>
      <p:sp>
        <p:nvSpPr>
          <p:cNvPr id="9" name="TextBox 8"/>
          <p:cNvSpPr txBox="1"/>
          <p:nvPr/>
        </p:nvSpPr>
        <p:spPr>
          <a:xfrm>
            <a:off x="8077929" y="6418209"/>
            <a:ext cx="4016606" cy="369332"/>
          </a:xfrm>
          <a:prstGeom prst="rect">
            <a:avLst/>
          </a:prstGeom>
          <a:solidFill>
            <a:sysClr val="window" lastClr="FFFFFF"/>
          </a:solidFill>
          <a:ln>
            <a:solidFill>
              <a:srgbClr val="5B9BD5">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Calibri" panose="020F0502020204030204"/>
              </a:rPr>
              <a:t>Detections</a:t>
            </a:r>
            <a:r>
              <a:rPr kumimoji="0" lang="en-IE" sz="1800" b="0" i="0" u="none" strike="noStrike" kern="0" cap="none" spc="0" normalizeH="0" baseline="0" noProof="0" dirty="0">
                <a:ln>
                  <a:noFill/>
                </a:ln>
                <a:solidFill>
                  <a:prstClr val="black"/>
                </a:solidFill>
                <a:effectLst/>
                <a:uLnTx/>
                <a:uFillTx/>
                <a:latin typeface="Calibri" panose="020F0502020204030204"/>
              </a:rPr>
              <a:t> are </a:t>
            </a:r>
            <a:r>
              <a:rPr lang="en-IE" b="1" kern="0" dirty="0" smtClean="0">
                <a:solidFill>
                  <a:prstClr val="black"/>
                </a:solidFill>
                <a:latin typeface="Calibri" panose="020F0502020204030204"/>
              </a:rPr>
              <a:t>-11</a:t>
            </a:r>
            <a:r>
              <a:rPr kumimoji="0" lang="en-IE" sz="1800" b="1" i="0" u="none" strike="noStrike" kern="0" cap="none" spc="0" normalizeH="0" baseline="0" noProof="0" dirty="0" smtClean="0">
                <a:ln>
                  <a:noFill/>
                </a:ln>
                <a:solidFill>
                  <a:prstClr val="black"/>
                </a:solidFill>
                <a:effectLst/>
                <a:uLnTx/>
                <a:uFillTx/>
                <a:latin typeface="Calibri" panose="020F0502020204030204"/>
              </a:rPr>
              <a:t>% </a:t>
            </a:r>
            <a:r>
              <a:rPr lang="en-IE" kern="0" dirty="0" smtClean="0">
                <a:solidFill>
                  <a:prstClr val="black"/>
                </a:solidFill>
                <a:latin typeface="Calibri" panose="020F0502020204030204"/>
              </a:rPr>
              <a:t>YTD </a:t>
            </a:r>
            <a:r>
              <a:rPr kumimoji="0" lang="en-IE" sz="1800" b="0" i="0" u="none" strike="noStrike" kern="0" cap="none" spc="0" normalizeH="0" baseline="0" noProof="0" dirty="0" smtClean="0">
                <a:ln>
                  <a:noFill/>
                </a:ln>
                <a:solidFill>
                  <a:prstClr val="black"/>
                </a:solidFill>
                <a:effectLst/>
                <a:uLnTx/>
                <a:uFillTx/>
                <a:latin typeface="Calibri" panose="020F0502020204030204"/>
              </a:rPr>
              <a:t>(</a:t>
            </a:r>
            <a:r>
              <a:rPr lang="en-IE" kern="0" noProof="0" dirty="0" smtClean="0">
                <a:solidFill>
                  <a:prstClr val="black"/>
                </a:solidFill>
                <a:latin typeface="Calibri" panose="020F0502020204030204"/>
              </a:rPr>
              <a:t>254</a:t>
            </a:r>
            <a:r>
              <a:rPr lang="en-IE" kern="0" dirty="0" smtClean="0">
                <a:solidFill>
                  <a:prstClr val="black"/>
                </a:solidFill>
                <a:latin typeface="Calibri" panose="020F0502020204030204"/>
              </a:rPr>
              <a:t> to 226</a:t>
            </a:r>
            <a:r>
              <a:rPr kumimoji="0" lang="en-IE" sz="1800" b="0" i="0" u="none" strike="noStrike" kern="0" cap="none" spc="0" normalizeH="0" baseline="0" noProof="0" dirty="0" smtClean="0">
                <a:ln>
                  <a:noFill/>
                </a:ln>
                <a:solidFill>
                  <a:prstClr val="black"/>
                </a:solidFill>
                <a:effectLst/>
                <a:uLnTx/>
                <a:uFillTx/>
                <a:latin typeface="Calibri" panose="020F0502020204030204"/>
              </a:rPr>
              <a:t>)</a:t>
            </a:r>
            <a:endParaRPr kumimoji="0" lang="en-IE"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4666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12192000" cy="6858000"/>
          </a:xfrm>
          <a:prstGeom prst="rect">
            <a:avLst/>
          </a:prstGeom>
        </p:spPr>
      </p:pic>
      <p:sp>
        <p:nvSpPr>
          <p:cNvPr id="9" name="TextBox 8"/>
          <p:cNvSpPr txBox="1"/>
          <p:nvPr/>
        </p:nvSpPr>
        <p:spPr>
          <a:xfrm>
            <a:off x="215152" y="98487"/>
            <a:ext cx="3456626" cy="1384995"/>
          </a:xfrm>
          <a:prstGeom prst="rect">
            <a:avLst/>
          </a:prstGeom>
          <a:solidFill>
            <a:schemeClr val="tx1"/>
          </a:solidFill>
          <a:ln w="15875">
            <a:solidFill>
              <a:schemeClr val="bg1"/>
            </a:solidFill>
          </a:ln>
        </p:spPr>
        <p:txBody>
          <a:bodyPr wrap="square" rtlCol="0">
            <a:spAutoFit/>
          </a:bodyPr>
          <a:lstStyle/>
          <a:p>
            <a:pPr algn="ctr"/>
            <a:r>
              <a:rPr lang="en-IE" sz="2000" b="1" dirty="0" smtClean="0">
                <a:solidFill>
                  <a:schemeClr val="bg1"/>
                </a:solidFill>
              </a:rPr>
              <a:t>Non Aggravated Burglary </a:t>
            </a:r>
          </a:p>
          <a:p>
            <a:pPr algn="ctr"/>
            <a:endParaRPr lang="en-IE" sz="2000" b="1" dirty="0">
              <a:solidFill>
                <a:schemeClr val="bg1"/>
              </a:solidFill>
            </a:endParaRPr>
          </a:p>
          <a:p>
            <a:pPr algn="ctr"/>
            <a:r>
              <a:rPr lang="en-IE" sz="1600" b="1" dirty="0">
                <a:solidFill>
                  <a:schemeClr val="bg1"/>
                </a:solidFill>
              </a:rPr>
              <a:t>YTD the Division </a:t>
            </a:r>
            <a:r>
              <a:rPr lang="en-IE" sz="1600" b="1" dirty="0" smtClean="0">
                <a:solidFill>
                  <a:schemeClr val="bg1"/>
                </a:solidFill>
              </a:rPr>
              <a:t>is +69% YTD</a:t>
            </a:r>
          </a:p>
          <a:p>
            <a:pPr algn="ctr"/>
            <a:r>
              <a:rPr lang="en-IE" sz="1600" b="1" dirty="0" smtClean="0">
                <a:solidFill>
                  <a:schemeClr val="bg1"/>
                </a:solidFill>
              </a:rPr>
              <a:t>(74 to 125 )</a:t>
            </a:r>
            <a:endParaRPr lang="en-IE" sz="1600" b="1" dirty="0">
              <a:solidFill>
                <a:schemeClr val="bg1"/>
              </a:solidFill>
            </a:endParaRPr>
          </a:p>
          <a:p>
            <a:pPr algn="ctr"/>
            <a:endParaRPr lang="en-IE" sz="1200" dirty="0"/>
          </a:p>
        </p:txBody>
      </p:sp>
      <p:sp>
        <p:nvSpPr>
          <p:cNvPr id="17" name="Oval 16"/>
          <p:cNvSpPr/>
          <p:nvPr/>
        </p:nvSpPr>
        <p:spPr>
          <a:xfrm>
            <a:off x="7006856" y="119752"/>
            <a:ext cx="1850066" cy="1754326"/>
          </a:xfrm>
          <a:prstGeom prst="ellipse">
            <a:avLst/>
          </a:prstGeom>
          <a:solidFill>
            <a:srgbClr val="FFCC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+127%</a:t>
            </a:r>
          </a:p>
          <a:p>
            <a:pPr algn="ctr"/>
            <a:r>
              <a:rPr lang="en-IE" sz="1400" b="1" dirty="0" smtClean="0">
                <a:solidFill>
                  <a:schemeClr val="bg1"/>
                </a:solidFill>
              </a:rPr>
              <a:t>(11 to 25)</a:t>
            </a:r>
            <a:endParaRPr lang="en-IE" sz="1400" b="1" dirty="0">
              <a:solidFill>
                <a:schemeClr val="bg1"/>
              </a:solidFill>
            </a:endParaRPr>
          </a:p>
        </p:txBody>
      </p:sp>
      <p:sp>
        <p:nvSpPr>
          <p:cNvPr id="18" name="Oval 17"/>
          <p:cNvSpPr/>
          <p:nvPr/>
        </p:nvSpPr>
        <p:spPr>
          <a:xfrm>
            <a:off x="8339470" y="1993830"/>
            <a:ext cx="1850066" cy="1754326"/>
          </a:xfrm>
          <a:prstGeom prst="ellipse">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+91%</a:t>
            </a:r>
          </a:p>
          <a:p>
            <a:pPr algn="ctr"/>
            <a:r>
              <a:rPr lang="en-IE" sz="1400" b="1" dirty="0" smtClean="0">
                <a:solidFill>
                  <a:schemeClr val="bg1"/>
                </a:solidFill>
              </a:rPr>
              <a:t>(11 to 21)</a:t>
            </a:r>
            <a:endParaRPr lang="en-IE" sz="1400" b="1" dirty="0">
              <a:solidFill>
                <a:schemeClr val="bg1"/>
              </a:solidFill>
            </a:endParaRPr>
          </a:p>
        </p:txBody>
      </p:sp>
      <p:sp>
        <p:nvSpPr>
          <p:cNvPr id="19" name="Oval 18"/>
          <p:cNvSpPr/>
          <p:nvPr/>
        </p:nvSpPr>
        <p:spPr>
          <a:xfrm>
            <a:off x="8513135" y="4644881"/>
            <a:ext cx="1850066" cy="1754326"/>
          </a:xfrm>
          <a:prstGeom prst="ellipse">
            <a:avLst/>
          </a:prstGeom>
          <a:solidFill>
            <a:srgbClr val="99FF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+6%</a:t>
            </a:r>
          </a:p>
          <a:p>
            <a:pPr algn="ctr"/>
            <a:r>
              <a:rPr lang="en-IE" sz="1400" b="1" dirty="0" smtClean="0">
                <a:solidFill>
                  <a:schemeClr val="bg1"/>
                </a:solidFill>
              </a:rPr>
              <a:t>(18 to 19)</a:t>
            </a:r>
            <a:endParaRPr lang="en-IE" sz="1400" b="1" dirty="0">
              <a:solidFill>
                <a:schemeClr val="bg1"/>
              </a:solidFill>
            </a:endParaRPr>
          </a:p>
        </p:txBody>
      </p:sp>
      <p:sp>
        <p:nvSpPr>
          <p:cNvPr id="20" name="Oval 19"/>
          <p:cNvSpPr/>
          <p:nvPr/>
        </p:nvSpPr>
        <p:spPr>
          <a:xfrm>
            <a:off x="2679405" y="4978034"/>
            <a:ext cx="1850066" cy="1754326"/>
          </a:xfrm>
          <a:prstGeom prst="ellipse">
            <a:avLst/>
          </a:prstGeom>
          <a:solidFill>
            <a:srgbClr val="CCCC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+77%</a:t>
            </a:r>
          </a:p>
          <a:p>
            <a:pPr algn="ctr"/>
            <a:r>
              <a:rPr lang="en-IE" sz="1400" b="1" dirty="0" smtClean="0">
                <a:solidFill>
                  <a:schemeClr val="bg1"/>
                </a:solidFill>
              </a:rPr>
              <a:t>(13 to 23)</a:t>
            </a:r>
            <a:endParaRPr lang="en-IE" sz="1400" b="1" dirty="0">
              <a:solidFill>
                <a:schemeClr val="bg1"/>
              </a:solidFill>
            </a:endParaRPr>
          </a:p>
        </p:txBody>
      </p:sp>
      <p:sp>
        <p:nvSpPr>
          <p:cNvPr id="21" name="Oval 20"/>
          <p:cNvSpPr/>
          <p:nvPr/>
        </p:nvSpPr>
        <p:spPr>
          <a:xfrm>
            <a:off x="1938670" y="2870993"/>
            <a:ext cx="1850066" cy="1754326"/>
          </a:xfrm>
          <a:prstGeom prst="ellipse">
            <a:avLst/>
          </a:prstGeom>
          <a:solidFill>
            <a:srgbClr val="FFCC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+76%</a:t>
            </a:r>
          </a:p>
          <a:p>
            <a:pPr algn="ctr"/>
            <a:r>
              <a:rPr lang="en-IE" sz="1400" b="1" dirty="0" smtClean="0">
                <a:solidFill>
                  <a:schemeClr val="bg1"/>
                </a:solidFill>
              </a:rPr>
              <a:t>(21 to 37)</a:t>
            </a:r>
            <a:endParaRPr lang="en-IE" sz="1400" b="1" dirty="0">
              <a:solidFill>
                <a:schemeClr val="bg1"/>
              </a:solidFill>
            </a:endParaRPr>
          </a:p>
        </p:txBody>
      </p:sp>
      <p:sp>
        <p:nvSpPr>
          <p:cNvPr id="12" name="TextBox 11"/>
          <p:cNvSpPr txBox="1"/>
          <p:nvPr/>
        </p:nvSpPr>
        <p:spPr>
          <a:xfrm>
            <a:off x="230486" y="1653419"/>
            <a:ext cx="3441292" cy="584775"/>
          </a:xfrm>
          <a:prstGeom prst="rect">
            <a:avLst/>
          </a:prstGeom>
          <a:solidFill>
            <a:sysClr val="window" lastClr="FFFFFF"/>
          </a:solidFill>
          <a:ln>
            <a:solidFill>
              <a:srgbClr val="5B9BD5">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latin typeface="Calibri" panose="020F0502020204030204"/>
              </a:rPr>
              <a:t>Residential Burglary is </a:t>
            </a:r>
            <a:r>
              <a:rPr lang="en-IE" sz="1600" b="1" kern="0" dirty="0" smtClean="0">
                <a:solidFill>
                  <a:prstClr val="black"/>
                </a:solidFill>
                <a:latin typeface="Calibri" panose="020F0502020204030204"/>
              </a:rPr>
              <a:t>+83</a:t>
            </a:r>
            <a:r>
              <a:rPr kumimoji="0" lang="en-IE" sz="1600" b="1" i="0" u="none" strike="noStrike" kern="0" cap="none" spc="0" normalizeH="0" baseline="0" noProof="0" dirty="0" smtClean="0">
                <a:ln>
                  <a:noFill/>
                </a:ln>
                <a:solidFill>
                  <a:prstClr val="black"/>
                </a:solidFill>
                <a:effectLst/>
                <a:uLnTx/>
                <a:uFillTx/>
                <a:latin typeface="Calibri" panose="020F0502020204030204"/>
              </a:rPr>
              <a:t>% </a:t>
            </a:r>
            <a:r>
              <a:rPr kumimoji="0" lang="en-IE" sz="1600" b="0" i="0" u="none" strike="noStrike" kern="0" cap="none" spc="0" normalizeH="0" baseline="0" noProof="0" dirty="0">
                <a:ln>
                  <a:noFill/>
                </a:ln>
                <a:solidFill>
                  <a:prstClr val="black"/>
                </a:solidFill>
                <a:effectLst/>
                <a:uLnTx/>
                <a:uFillTx/>
                <a:latin typeface="Calibri" panose="020F0502020204030204"/>
              </a:rPr>
              <a:t>YTD</a:t>
            </a:r>
          </a:p>
          <a:p>
            <a:pPr marL="0" marR="0" lvl="0" indent="0"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latin typeface="Calibri" panose="020F0502020204030204"/>
              </a:rPr>
              <a:t>Non Residential Burglary is </a:t>
            </a:r>
            <a:r>
              <a:rPr lang="en-IE" sz="1600" b="1" kern="0" dirty="0" smtClean="0">
                <a:solidFill>
                  <a:prstClr val="black"/>
                </a:solidFill>
                <a:latin typeface="Calibri" panose="020F0502020204030204"/>
              </a:rPr>
              <a:t>+30</a:t>
            </a:r>
            <a:r>
              <a:rPr kumimoji="0" lang="en-IE" sz="1600" b="1" i="0" u="none" strike="noStrike" kern="0" cap="none" spc="0" normalizeH="0" baseline="0" noProof="0" dirty="0" smtClean="0">
                <a:ln>
                  <a:noFill/>
                </a:ln>
                <a:solidFill>
                  <a:prstClr val="black"/>
                </a:solidFill>
                <a:effectLst/>
                <a:uLnTx/>
                <a:uFillTx/>
                <a:latin typeface="Calibri" panose="020F0502020204030204"/>
              </a:rPr>
              <a:t>% </a:t>
            </a:r>
            <a:r>
              <a:rPr kumimoji="0" lang="en-IE" sz="1600" b="0" i="0" u="none" strike="noStrike" kern="0" cap="none" spc="0" normalizeH="0" baseline="0" noProof="0" dirty="0">
                <a:ln>
                  <a:noFill/>
                </a:ln>
                <a:solidFill>
                  <a:prstClr val="black"/>
                </a:solidFill>
                <a:effectLst/>
                <a:uLnTx/>
                <a:uFillTx/>
                <a:latin typeface="Calibri" panose="020F0502020204030204"/>
              </a:rPr>
              <a:t>YTD</a:t>
            </a:r>
          </a:p>
        </p:txBody>
      </p:sp>
      <p:sp>
        <p:nvSpPr>
          <p:cNvPr id="13" name="TextBox 12"/>
          <p:cNvSpPr txBox="1"/>
          <p:nvPr/>
        </p:nvSpPr>
        <p:spPr>
          <a:xfrm>
            <a:off x="8576409" y="6443937"/>
            <a:ext cx="3573584" cy="369332"/>
          </a:xfrm>
          <a:prstGeom prst="rect">
            <a:avLst/>
          </a:prstGeom>
          <a:solidFill>
            <a:sysClr val="window" lastClr="FFFFFF"/>
          </a:solidFill>
          <a:ln>
            <a:solidFill>
              <a:srgbClr val="5B9BD5">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Calibri" panose="020F0502020204030204"/>
              </a:rPr>
              <a:t>Detections</a:t>
            </a:r>
            <a:r>
              <a:rPr kumimoji="0" lang="en-IE" sz="1800" b="0" i="0" u="none" strike="noStrike" kern="0" cap="none" spc="0" normalizeH="0" baseline="0" noProof="0" dirty="0">
                <a:ln>
                  <a:noFill/>
                </a:ln>
                <a:solidFill>
                  <a:prstClr val="black"/>
                </a:solidFill>
                <a:effectLst/>
                <a:uLnTx/>
                <a:uFillTx/>
                <a:latin typeface="Calibri" panose="020F0502020204030204"/>
              </a:rPr>
              <a:t> are </a:t>
            </a:r>
            <a:r>
              <a:rPr lang="en-IE" b="1" kern="0" noProof="0" dirty="0" smtClean="0">
                <a:solidFill>
                  <a:prstClr val="black"/>
                </a:solidFill>
                <a:latin typeface="Calibri" panose="020F0502020204030204"/>
              </a:rPr>
              <a:t>+57</a:t>
            </a:r>
            <a:r>
              <a:rPr kumimoji="0" lang="en-IE" sz="1800" b="1" i="0" u="none" strike="noStrike" kern="0" cap="none" spc="0" normalizeH="0" baseline="0" noProof="0" dirty="0" smtClean="0">
                <a:ln>
                  <a:noFill/>
                </a:ln>
                <a:solidFill>
                  <a:prstClr val="black"/>
                </a:solidFill>
                <a:effectLst/>
                <a:uLnTx/>
                <a:uFillTx/>
                <a:latin typeface="Calibri" panose="020F0502020204030204"/>
              </a:rPr>
              <a:t>% </a:t>
            </a:r>
            <a:r>
              <a:rPr kumimoji="0" lang="en-IE" sz="1800" b="0" i="0" u="none" strike="noStrike" kern="0" cap="none" spc="0" normalizeH="0" baseline="0" noProof="0" dirty="0" smtClean="0">
                <a:ln>
                  <a:noFill/>
                </a:ln>
                <a:solidFill>
                  <a:prstClr val="black"/>
                </a:solidFill>
                <a:effectLst/>
                <a:uLnTx/>
                <a:uFillTx/>
                <a:latin typeface="Calibri" panose="020F0502020204030204"/>
              </a:rPr>
              <a:t>YTD (</a:t>
            </a:r>
            <a:r>
              <a:rPr lang="en-IE" kern="0" noProof="0" dirty="0" smtClean="0">
                <a:solidFill>
                  <a:prstClr val="black"/>
                </a:solidFill>
                <a:latin typeface="Calibri" panose="020F0502020204030204"/>
              </a:rPr>
              <a:t>21 to 33</a:t>
            </a:r>
            <a:r>
              <a:rPr kumimoji="0" lang="en-IE" sz="1800" b="0" i="0" u="none" strike="noStrike" kern="0" cap="none" spc="0" normalizeH="0" baseline="0" noProof="0" dirty="0" smtClean="0">
                <a:ln>
                  <a:noFill/>
                </a:ln>
                <a:solidFill>
                  <a:prstClr val="black"/>
                </a:solidFill>
                <a:effectLst/>
                <a:uLnTx/>
                <a:uFillTx/>
                <a:latin typeface="Calibri" panose="020F0502020204030204"/>
              </a:rPr>
              <a:t>)</a:t>
            </a:r>
            <a:endParaRPr kumimoji="0" lang="en-IE"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8307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55133" y="119752"/>
            <a:ext cx="4474338" cy="2600712"/>
          </a:xfrm>
          <a:prstGeom prst="rect">
            <a:avLst/>
          </a:prstGeom>
          <a:solidFill>
            <a:schemeClr val="tx1"/>
          </a:solidFill>
          <a:ln w="15875">
            <a:solidFill>
              <a:schemeClr val="bg1"/>
            </a:solidFill>
          </a:ln>
        </p:spPr>
        <p:txBody>
          <a:bodyPr wrap="square" rtlCol="0">
            <a:spAutoFit/>
          </a:bodyPr>
          <a:lstStyle/>
          <a:p>
            <a:pPr algn="ctr"/>
            <a:r>
              <a:rPr lang="en-IE" sz="2000" b="1" u="sng" dirty="0" smtClean="0">
                <a:solidFill>
                  <a:schemeClr val="bg1"/>
                </a:solidFill>
              </a:rPr>
              <a:t>Crimes Against the Person includes</a:t>
            </a:r>
          </a:p>
          <a:p>
            <a:pPr algn="ctr"/>
            <a:endParaRPr lang="en-IE" sz="800" b="1" dirty="0" smtClean="0">
              <a:solidFill>
                <a:schemeClr val="bg1"/>
              </a:solidFill>
            </a:endParaRPr>
          </a:p>
          <a:p>
            <a:pPr marL="285750" indent="-285750" algn="ctr">
              <a:buFont typeface="Arial" panose="020B0604020202020204" pitchFamily="34" charset="0"/>
              <a:buChar char="•"/>
            </a:pPr>
            <a:r>
              <a:rPr lang="en-IE" sz="1400" dirty="0" smtClean="0">
                <a:solidFill>
                  <a:schemeClr val="bg1"/>
                </a:solidFill>
              </a:rPr>
              <a:t>Murder</a:t>
            </a:r>
          </a:p>
          <a:p>
            <a:pPr marL="285750" indent="-285750" algn="ctr">
              <a:buFont typeface="Arial" panose="020B0604020202020204" pitchFamily="34" charset="0"/>
              <a:buChar char="•"/>
            </a:pPr>
            <a:r>
              <a:rPr lang="en-IE" sz="1400" dirty="0" smtClean="0">
                <a:solidFill>
                  <a:schemeClr val="bg1"/>
                </a:solidFill>
              </a:rPr>
              <a:t>Murder Threat</a:t>
            </a:r>
          </a:p>
          <a:p>
            <a:pPr marL="285750" indent="-285750" algn="ctr">
              <a:buFont typeface="Arial" panose="020B0604020202020204" pitchFamily="34" charset="0"/>
              <a:buChar char="•"/>
            </a:pPr>
            <a:r>
              <a:rPr lang="en-IE" sz="1400" dirty="0" smtClean="0">
                <a:solidFill>
                  <a:schemeClr val="bg1"/>
                </a:solidFill>
              </a:rPr>
              <a:t>All Assaults</a:t>
            </a:r>
          </a:p>
          <a:p>
            <a:pPr marL="285750" indent="-285750" algn="ctr">
              <a:buFont typeface="Arial" panose="020B0604020202020204" pitchFamily="34" charset="0"/>
              <a:buChar char="•"/>
            </a:pPr>
            <a:r>
              <a:rPr lang="en-IE" sz="1400" dirty="0" smtClean="0">
                <a:solidFill>
                  <a:schemeClr val="bg1"/>
                </a:solidFill>
              </a:rPr>
              <a:t>Harassment</a:t>
            </a:r>
          </a:p>
          <a:p>
            <a:pPr marL="285750" indent="-285750" algn="ctr">
              <a:buFont typeface="Arial" panose="020B0604020202020204" pitchFamily="34" charset="0"/>
              <a:buChar char="•"/>
            </a:pPr>
            <a:r>
              <a:rPr lang="en-IE" sz="1400" dirty="0" smtClean="0">
                <a:solidFill>
                  <a:schemeClr val="bg1"/>
                </a:solidFill>
              </a:rPr>
              <a:t>Child Abandonment</a:t>
            </a:r>
          </a:p>
          <a:p>
            <a:pPr marL="285750" indent="-285750" algn="ctr">
              <a:buFont typeface="Arial" panose="020B0604020202020204" pitchFamily="34" charset="0"/>
              <a:buChar char="•"/>
            </a:pPr>
            <a:r>
              <a:rPr lang="en-IE" sz="1400" dirty="0" smtClean="0">
                <a:solidFill>
                  <a:schemeClr val="bg1"/>
                </a:solidFill>
              </a:rPr>
              <a:t>Neglect </a:t>
            </a:r>
            <a:r>
              <a:rPr lang="en-IE" sz="1400" dirty="0">
                <a:solidFill>
                  <a:schemeClr val="bg1"/>
                </a:solidFill>
              </a:rPr>
              <a:t>or Abuse.</a:t>
            </a:r>
          </a:p>
          <a:p>
            <a:pPr algn="ctr"/>
            <a:endParaRPr lang="en-IE" sz="1100" b="1" dirty="0" smtClean="0">
              <a:solidFill>
                <a:schemeClr val="bg1"/>
              </a:solidFill>
            </a:endParaRPr>
          </a:p>
          <a:p>
            <a:pPr algn="ctr"/>
            <a:r>
              <a:rPr lang="en-IE" sz="1600" b="1" dirty="0">
                <a:solidFill>
                  <a:schemeClr val="bg1"/>
                </a:solidFill>
              </a:rPr>
              <a:t>YTD the Division is </a:t>
            </a:r>
            <a:r>
              <a:rPr lang="en-IE" sz="1600" b="1" dirty="0" smtClean="0">
                <a:solidFill>
                  <a:schemeClr val="bg1"/>
                </a:solidFill>
              </a:rPr>
              <a:t>-</a:t>
            </a:r>
            <a:r>
              <a:rPr lang="en-IE" sz="1600" b="1" dirty="0">
                <a:solidFill>
                  <a:schemeClr val="bg1"/>
                </a:solidFill>
              </a:rPr>
              <a:t>9</a:t>
            </a:r>
            <a:r>
              <a:rPr lang="en-IE" sz="1600" b="1" dirty="0" smtClean="0">
                <a:solidFill>
                  <a:schemeClr val="bg1"/>
                </a:solidFill>
              </a:rPr>
              <a:t>%</a:t>
            </a:r>
          </a:p>
          <a:p>
            <a:pPr algn="ctr"/>
            <a:r>
              <a:rPr lang="en-IE" sz="1600" b="1" dirty="0" smtClean="0">
                <a:solidFill>
                  <a:schemeClr val="bg1"/>
                </a:solidFill>
              </a:rPr>
              <a:t>(198 to 181)</a:t>
            </a:r>
            <a:endParaRPr lang="en-IE" sz="1600" b="1" dirty="0">
              <a:solidFill>
                <a:schemeClr val="bg1"/>
              </a:solidFill>
            </a:endParaRPr>
          </a:p>
          <a:p>
            <a:pPr algn="ctr"/>
            <a:endParaRPr lang="en-IE" sz="800" dirty="0"/>
          </a:p>
        </p:txBody>
      </p:sp>
      <p:sp>
        <p:nvSpPr>
          <p:cNvPr id="18" name="Oval 17"/>
          <p:cNvSpPr/>
          <p:nvPr/>
        </p:nvSpPr>
        <p:spPr>
          <a:xfrm>
            <a:off x="7006855" y="119752"/>
            <a:ext cx="1904533" cy="1754326"/>
          </a:xfrm>
          <a:prstGeom prst="ellipse">
            <a:avLst/>
          </a:prstGeom>
          <a:solidFill>
            <a:srgbClr val="FFCC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-2%</a:t>
            </a:r>
          </a:p>
          <a:p>
            <a:pPr algn="ctr"/>
            <a:r>
              <a:rPr lang="en-IE" sz="1600" b="1" dirty="0" smtClean="0">
                <a:solidFill>
                  <a:schemeClr val="bg1"/>
                </a:solidFill>
              </a:rPr>
              <a:t>(42 to 41)</a:t>
            </a:r>
            <a:endParaRPr lang="en-IE" sz="1600" b="1" dirty="0">
              <a:solidFill>
                <a:schemeClr val="bg1"/>
              </a:solidFill>
            </a:endParaRPr>
          </a:p>
        </p:txBody>
      </p:sp>
      <p:sp>
        <p:nvSpPr>
          <p:cNvPr id="19" name="Oval 18"/>
          <p:cNvSpPr/>
          <p:nvPr/>
        </p:nvSpPr>
        <p:spPr>
          <a:xfrm>
            <a:off x="8339470" y="1993830"/>
            <a:ext cx="1850066" cy="1754326"/>
          </a:xfrm>
          <a:prstGeom prst="ellipse">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-38%</a:t>
            </a:r>
          </a:p>
          <a:p>
            <a:pPr algn="ctr"/>
            <a:r>
              <a:rPr lang="en-IE" sz="1400" b="1" dirty="0" smtClean="0">
                <a:solidFill>
                  <a:schemeClr val="bg1"/>
                </a:solidFill>
              </a:rPr>
              <a:t>(60 to 37)</a:t>
            </a:r>
            <a:endParaRPr lang="en-IE" sz="1400" b="1" dirty="0">
              <a:solidFill>
                <a:schemeClr val="bg1"/>
              </a:solidFill>
            </a:endParaRPr>
          </a:p>
        </p:txBody>
      </p:sp>
      <p:sp>
        <p:nvSpPr>
          <p:cNvPr id="20" name="Oval 19"/>
          <p:cNvSpPr/>
          <p:nvPr/>
        </p:nvSpPr>
        <p:spPr>
          <a:xfrm>
            <a:off x="8513135" y="4644881"/>
            <a:ext cx="1850066" cy="1754326"/>
          </a:xfrm>
          <a:prstGeom prst="ellipse">
            <a:avLst/>
          </a:prstGeom>
          <a:solidFill>
            <a:srgbClr val="99FF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+17%</a:t>
            </a:r>
          </a:p>
          <a:p>
            <a:pPr algn="ctr"/>
            <a:r>
              <a:rPr lang="en-IE" sz="1400" b="1" dirty="0" smtClean="0">
                <a:solidFill>
                  <a:schemeClr val="bg1"/>
                </a:solidFill>
              </a:rPr>
              <a:t>(52 to 61)</a:t>
            </a:r>
            <a:endParaRPr lang="en-IE" sz="1400" b="1" dirty="0">
              <a:solidFill>
                <a:schemeClr val="bg1"/>
              </a:solidFill>
            </a:endParaRPr>
          </a:p>
        </p:txBody>
      </p:sp>
      <p:sp>
        <p:nvSpPr>
          <p:cNvPr id="21" name="Oval 20"/>
          <p:cNvSpPr/>
          <p:nvPr/>
        </p:nvSpPr>
        <p:spPr>
          <a:xfrm>
            <a:off x="2679405" y="5022069"/>
            <a:ext cx="1850066" cy="1754326"/>
          </a:xfrm>
          <a:prstGeom prst="ellipse">
            <a:avLst/>
          </a:prstGeom>
          <a:solidFill>
            <a:srgbClr val="CCCC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+4%</a:t>
            </a:r>
          </a:p>
          <a:p>
            <a:pPr algn="ctr"/>
            <a:r>
              <a:rPr lang="en-IE" sz="1600" b="1" dirty="0" smtClean="0">
                <a:solidFill>
                  <a:schemeClr val="bg1"/>
                </a:solidFill>
              </a:rPr>
              <a:t>(25 to 26)</a:t>
            </a:r>
            <a:endParaRPr lang="en-IE" sz="1600" b="1" dirty="0">
              <a:solidFill>
                <a:schemeClr val="bg1"/>
              </a:solidFill>
            </a:endParaRPr>
          </a:p>
        </p:txBody>
      </p:sp>
      <p:sp>
        <p:nvSpPr>
          <p:cNvPr id="22" name="Oval 21"/>
          <p:cNvSpPr/>
          <p:nvPr/>
        </p:nvSpPr>
        <p:spPr>
          <a:xfrm>
            <a:off x="2144153" y="3213231"/>
            <a:ext cx="1850066" cy="1754326"/>
          </a:xfrm>
          <a:prstGeom prst="ellipse">
            <a:avLst/>
          </a:prstGeom>
          <a:solidFill>
            <a:srgbClr val="FFCC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-16%</a:t>
            </a:r>
          </a:p>
          <a:p>
            <a:pPr algn="ctr"/>
            <a:r>
              <a:rPr lang="en-IE" b="1" dirty="0" smtClean="0">
                <a:solidFill>
                  <a:schemeClr val="bg1"/>
                </a:solidFill>
              </a:rPr>
              <a:t>(19 to 16)</a:t>
            </a:r>
            <a:endParaRPr lang="en-IE" b="1" dirty="0">
              <a:solidFill>
                <a:schemeClr val="bg1"/>
              </a:solidFill>
            </a:endParaRPr>
          </a:p>
        </p:txBody>
      </p:sp>
      <p:sp>
        <p:nvSpPr>
          <p:cNvPr id="9" name="TextBox 8"/>
          <p:cNvSpPr txBox="1"/>
          <p:nvPr/>
        </p:nvSpPr>
        <p:spPr>
          <a:xfrm>
            <a:off x="7687340" y="6443937"/>
            <a:ext cx="4382254" cy="369332"/>
          </a:xfrm>
          <a:prstGeom prst="rect">
            <a:avLst/>
          </a:prstGeom>
          <a:solidFill>
            <a:sysClr val="window" lastClr="FFFFFF"/>
          </a:solidFill>
          <a:ln>
            <a:solidFill>
              <a:srgbClr val="5B9BD5">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Calibri" panose="020F0502020204030204"/>
              </a:rPr>
              <a:t>Detections</a:t>
            </a:r>
            <a:r>
              <a:rPr kumimoji="0" lang="en-IE" sz="1800" b="0" i="0" u="none" strike="noStrike" kern="0" cap="none" spc="0" normalizeH="0" baseline="0" noProof="0" dirty="0">
                <a:ln>
                  <a:noFill/>
                </a:ln>
                <a:solidFill>
                  <a:prstClr val="black"/>
                </a:solidFill>
                <a:effectLst/>
                <a:uLnTx/>
                <a:uFillTx/>
                <a:latin typeface="Calibri" panose="020F0502020204030204"/>
              </a:rPr>
              <a:t> are </a:t>
            </a:r>
            <a:r>
              <a:rPr lang="en-IE" b="1" kern="0" noProof="0" dirty="0" smtClean="0">
                <a:solidFill>
                  <a:prstClr val="black"/>
                </a:solidFill>
                <a:latin typeface="Calibri" panose="020F0502020204030204"/>
              </a:rPr>
              <a:t>-57</a:t>
            </a:r>
            <a:r>
              <a:rPr lang="en-IE" b="1" kern="0" dirty="0" smtClean="0">
                <a:solidFill>
                  <a:prstClr val="black"/>
                </a:solidFill>
                <a:latin typeface="Calibri" panose="020F0502020204030204"/>
              </a:rPr>
              <a:t>%</a:t>
            </a:r>
            <a:r>
              <a:rPr kumimoji="0" lang="en-IE" sz="1800" b="0" i="0" u="none" strike="noStrike" kern="0" cap="none" spc="0" normalizeH="0" baseline="0" noProof="0" dirty="0" smtClean="0">
                <a:ln>
                  <a:noFill/>
                </a:ln>
                <a:solidFill>
                  <a:prstClr val="black"/>
                </a:solidFill>
                <a:effectLst/>
                <a:uLnTx/>
                <a:uFillTx/>
                <a:latin typeface="Calibri" panose="020F0502020204030204"/>
              </a:rPr>
              <a:t>YTD (</a:t>
            </a:r>
            <a:r>
              <a:rPr lang="en-IE" kern="0" noProof="0" dirty="0" smtClean="0">
                <a:solidFill>
                  <a:prstClr val="black"/>
                </a:solidFill>
                <a:latin typeface="Calibri" panose="020F0502020204030204"/>
              </a:rPr>
              <a:t>186 to </a:t>
            </a:r>
            <a:r>
              <a:rPr lang="en-IE" kern="0" dirty="0" smtClean="0">
                <a:solidFill>
                  <a:prstClr val="black"/>
                </a:solidFill>
                <a:latin typeface="Calibri" panose="020F0502020204030204"/>
              </a:rPr>
              <a:t>80</a:t>
            </a:r>
            <a:r>
              <a:rPr kumimoji="0" lang="en-IE" sz="1800" b="0" i="0" u="none" strike="noStrike" kern="0" cap="none" spc="0" normalizeH="0" baseline="0" noProof="0" dirty="0" smtClean="0">
                <a:ln>
                  <a:noFill/>
                </a:ln>
                <a:solidFill>
                  <a:prstClr val="black"/>
                </a:solidFill>
                <a:effectLst/>
                <a:uLnTx/>
                <a:uFillTx/>
                <a:latin typeface="Calibri" panose="020F0502020204030204"/>
              </a:rPr>
              <a:t>)</a:t>
            </a:r>
            <a:endParaRPr kumimoji="0" lang="en-IE"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53776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12192000" cy="6858000"/>
          </a:xfrm>
          <a:prstGeom prst="rect">
            <a:avLst/>
          </a:prstGeom>
        </p:spPr>
      </p:pic>
      <p:sp>
        <p:nvSpPr>
          <p:cNvPr id="13" name="TextBox 12"/>
          <p:cNvSpPr txBox="1"/>
          <p:nvPr/>
        </p:nvSpPr>
        <p:spPr>
          <a:xfrm>
            <a:off x="203515" y="130480"/>
            <a:ext cx="3185143" cy="1754326"/>
          </a:xfrm>
          <a:prstGeom prst="rect">
            <a:avLst/>
          </a:prstGeom>
          <a:solidFill>
            <a:schemeClr val="tx1"/>
          </a:solidFill>
          <a:ln w="15875">
            <a:solidFill>
              <a:schemeClr val="bg1"/>
            </a:solidFill>
          </a:ln>
        </p:spPr>
        <p:txBody>
          <a:bodyPr wrap="square" rtlCol="0">
            <a:spAutoFit/>
          </a:bodyPr>
          <a:lstStyle/>
          <a:p>
            <a:pPr algn="ctr"/>
            <a:r>
              <a:rPr lang="en-IE" sz="2000" b="1" dirty="0" smtClean="0">
                <a:solidFill>
                  <a:schemeClr val="bg1"/>
                </a:solidFill>
              </a:rPr>
              <a:t>Assaults includes:</a:t>
            </a:r>
          </a:p>
          <a:p>
            <a:pPr algn="ctr"/>
            <a:endParaRPr lang="en-IE" sz="1200" b="1" dirty="0" smtClean="0">
              <a:solidFill>
                <a:schemeClr val="bg1"/>
              </a:solidFill>
            </a:endParaRPr>
          </a:p>
          <a:p>
            <a:pPr marL="285750" indent="-285750" algn="ctr">
              <a:buFont typeface="Arial" panose="020B0604020202020204" pitchFamily="34" charset="0"/>
              <a:buChar char="•"/>
            </a:pPr>
            <a:r>
              <a:rPr lang="en-IE" sz="1400" dirty="0" smtClean="0">
                <a:solidFill>
                  <a:schemeClr val="bg1"/>
                </a:solidFill>
              </a:rPr>
              <a:t>Assaults </a:t>
            </a:r>
            <a:r>
              <a:rPr lang="en-IE" sz="1400" dirty="0">
                <a:solidFill>
                  <a:schemeClr val="bg1"/>
                </a:solidFill>
              </a:rPr>
              <a:t>Causing Harm </a:t>
            </a:r>
            <a:endParaRPr lang="en-IE" sz="1400" dirty="0" smtClean="0">
              <a:solidFill>
                <a:schemeClr val="bg1"/>
              </a:solidFill>
            </a:endParaRPr>
          </a:p>
          <a:p>
            <a:pPr marL="285750" indent="-285750" algn="ctr">
              <a:buFont typeface="Arial" panose="020B0604020202020204" pitchFamily="34" charset="0"/>
              <a:buChar char="•"/>
            </a:pPr>
            <a:r>
              <a:rPr lang="en-IE" sz="1400" dirty="0" smtClean="0">
                <a:solidFill>
                  <a:schemeClr val="bg1"/>
                </a:solidFill>
              </a:rPr>
              <a:t>Minor </a:t>
            </a:r>
            <a:r>
              <a:rPr lang="en-IE" sz="1400" dirty="0">
                <a:solidFill>
                  <a:schemeClr val="bg1"/>
                </a:solidFill>
              </a:rPr>
              <a:t>Assaults </a:t>
            </a:r>
            <a:endParaRPr lang="en-IE" sz="1400" dirty="0" smtClean="0">
              <a:solidFill>
                <a:schemeClr val="bg1"/>
              </a:solidFill>
            </a:endParaRPr>
          </a:p>
          <a:p>
            <a:pPr algn="ctr"/>
            <a:endParaRPr lang="en-IE" sz="1600" b="1" dirty="0" smtClean="0">
              <a:solidFill>
                <a:schemeClr val="bg1"/>
              </a:solidFill>
            </a:endParaRPr>
          </a:p>
          <a:p>
            <a:pPr algn="ctr"/>
            <a:r>
              <a:rPr lang="en-IE" sz="1600" b="1" dirty="0">
                <a:solidFill>
                  <a:schemeClr val="bg1"/>
                </a:solidFill>
              </a:rPr>
              <a:t>YTD the Division </a:t>
            </a:r>
            <a:r>
              <a:rPr lang="en-IE" sz="1600" b="1" dirty="0" smtClean="0">
                <a:solidFill>
                  <a:schemeClr val="bg1"/>
                </a:solidFill>
              </a:rPr>
              <a:t>is -9%</a:t>
            </a:r>
          </a:p>
          <a:p>
            <a:pPr algn="ctr"/>
            <a:r>
              <a:rPr lang="en-IE" sz="1600" b="1" dirty="0" smtClean="0">
                <a:solidFill>
                  <a:schemeClr val="bg1"/>
                </a:solidFill>
              </a:rPr>
              <a:t>(152 to 138)</a:t>
            </a:r>
            <a:endParaRPr lang="en-IE" sz="1600" b="1" dirty="0">
              <a:solidFill>
                <a:schemeClr val="bg1"/>
              </a:solidFill>
            </a:endParaRPr>
          </a:p>
        </p:txBody>
      </p:sp>
      <p:sp>
        <p:nvSpPr>
          <p:cNvPr id="16" name="Oval 15"/>
          <p:cNvSpPr/>
          <p:nvPr/>
        </p:nvSpPr>
        <p:spPr>
          <a:xfrm>
            <a:off x="7006856" y="119752"/>
            <a:ext cx="1850066" cy="1754326"/>
          </a:xfrm>
          <a:prstGeom prst="ellipse">
            <a:avLst/>
          </a:prstGeom>
          <a:solidFill>
            <a:srgbClr val="FFCC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-26%</a:t>
            </a:r>
          </a:p>
          <a:p>
            <a:pPr algn="ctr"/>
            <a:r>
              <a:rPr lang="en-IE" sz="1400" b="1" dirty="0" smtClean="0">
                <a:solidFill>
                  <a:schemeClr val="bg1"/>
                </a:solidFill>
              </a:rPr>
              <a:t>(35 to 26)</a:t>
            </a:r>
            <a:endParaRPr lang="en-IE" sz="1400" b="1" dirty="0">
              <a:solidFill>
                <a:schemeClr val="bg1"/>
              </a:solidFill>
            </a:endParaRPr>
          </a:p>
        </p:txBody>
      </p:sp>
      <p:sp>
        <p:nvSpPr>
          <p:cNvPr id="17" name="Oval 16"/>
          <p:cNvSpPr/>
          <p:nvPr/>
        </p:nvSpPr>
        <p:spPr>
          <a:xfrm>
            <a:off x="8339470" y="1993830"/>
            <a:ext cx="1850066" cy="1754326"/>
          </a:xfrm>
          <a:prstGeom prst="ellipse">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-42%</a:t>
            </a:r>
          </a:p>
          <a:p>
            <a:pPr algn="ctr"/>
            <a:r>
              <a:rPr lang="en-IE" sz="1400" b="1" dirty="0" smtClean="0">
                <a:solidFill>
                  <a:schemeClr val="bg1"/>
                </a:solidFill>
              </a:rPr>
              <a:t>(50 to 29)</a:t>
            </a:r>
            <a:endParaRPr lang="en-IE" sz="1400" b="1" dirty="0">
              <a:solidFill>
                <a:schemeClr val="bg1"/>
              </a:solidFill>
            </a:endParaRPr>
          </a:p>
        </p:txBody>
      </p:sp>
      <p:sp>
        <p:nvSpPr>
          <p:cNvPr id="18" name="Oval 17"/>
          <p:cNvSpPr/>
          <p:nvPr/>
        </p:nvSpPr>
        <p:spPr>
          <a:xfrm>
            <a:off x="8513135" y="4644881"/>
            <a:ext cx="1850066" cy="1754326"/>
          </a:xfrm>
          <a:prstGeom prst="ellipse">
            <a:avLst/>
          </a:prstGeom>
          <a:solidFill>
            <a:srgbClr val="99FF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+38%</a:t>
            </a:r>
          </a:p>
          <a:p>
            <a:pPr algn="ctr"/>
            <a:r>
              <a:rPr lang="en-IE" sz="1400" b="1" dirty="0" smtClean="0">
                <a:solidFill>
                  <a:schemeClr val="bg1"/>
                </a:solidFill>
              </a:rPr>
              <a:t>(34 to 47)</a:t>
            </a:r>
            <a:endParaRPr lang="en-IE" sz="1400" b="1" dirty="0">
              <a:solidFill>
                <a:schemeClr val="bg1"/>
              </a:solidFill>
            </a:endParaRPr>
          </a:p>
        </p:txBody>
      </p:sp>
      <p:sp>
        <p:nvSpPr>
          <p:cNvPr id="19" name="Oval 18"/>
          <p:cNvSpPr/>
          <p:nvPr/>
        </p:nvSpPr>
        <p:spPr>
          <a:xfrm>
            <a:off x="2647131" y="4980564"/>
            <a:ext cx="1850066" cy="1754326"/>
          </a:xfrm>
          <a:prstGeom prst="ellipse">
            <a:avLst/>
          </a:prstGeom>
          <a:solidFill>
            <a:srgbClr val="CCCC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+22%</a:t>
            </a:r>
          </a:p>
          <a:p>
            <a:pPr algn="ctr"/>
            <a:r>
              <a:rPr lang="en-IE" sz="1400" b="1" dirty="0" smtClean="0">
                <a:solidFill>
                  <a:schemeClr val="bg1"/>
                </a:solidFill>
              </a:rPr>
              <a:t>(18 to 22)</a:t>
            </a:r>
            <a:endParaRPr lang="en-IE" sz="1400" b="1" dirty="0">
              <a:solidFill>
                <a:schemeClr val="bg1"/>
              </a:solidFill>
            </a:endParaRPr>
          </a:p>
        </p:txBody>
      </p:sp>
      <p:sp>
        <p:nvSpPr>
          <p:cNvPr id="20" name="Oval 19"/>
          <p:cNvSpPr/>
          <p:nvPr/>
        </p:nvSpPr>
        <p:spPr>
          <a:xfrm>
            <a:off x="2151910" y="3191899"/>
            <a:ext cx="1859622" cy="1788665"/>
          </a:xfrm>
          <a:prstGeom prst="ellipse">
            <a:avLst/>
          </a:prstGeom>
          <a:solidFill>
            <a:srgbClr val="FFCC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-7%</a:t>
            </a:r>
          </a:p>
          <a:p>
            <a:pPr algn="ctr"/>
            <a:r>
              <a:rPr lang="en-IE" sz="1400" b="1" dirty="0" smtClean="0">
                <a:solidFill>
                  <a:schemeClr val="bg1"/>
                </a:solidFill>
              </a:rPr>
              <a:t>(15 to 14)</a:t>
            </a:r>
            <a:endParaRPr lang="en-IE" sz="1400" b="1" dirty="0">
              <a:solidFill>
                <a:schemeClr val="bg1"/>
              </a:solidFill>
            </a:endParaRPr>
          </a:p>
        </p:txBody>
      </p:sp>
      <p:sp>
        <p:nvSpPr>
          <p:cNvPr id="9" name="TextBox 8"/>
          <p:cNvSpPr txBox="1"/>
          <p:nvPr/>
        </p:nvSpPr>
        <p:spPr>
          <a:xfrm>
            <a:off x="203515" y="1957635"/>
            <a:ext cx="4123936" cy="584775"/>
          </a:xfrm>
          <a:prstGeom prst="rect">
            <a:avLst/>
          </a:prstGeom>
          <a:solidFill>
            <a:srgbClr val="FFFFFF"/>
          </a:solidFill>
          <a:ln w="158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prstClr val="black"/>
                </a:solidFill>
                <a:effectLst/>
                <a:uLnTx/>
                <a:uFillTx/>
                <a:latin typeface="Calibri" panose="020F0502020204030204"/>
              </a:rPr>
              <a:t>Assaults Causing Harm: </a:t>
            </a:r>
            <a:r>
              <a:rPr lang="en-IE" sz="1600" b="1" kern="0" dirty="0" smtClean="0">
                <a:solidFill>
                  <a:prstClr val="black"/>
                </a:solidFill>
                <a:latin typeface="Calibri" panose="020F0502020204030204"/>
              </a:rPr>
              <a:t>-40</a:t>
            </a:r>
            <a:r>
              <a:rPr kumimoji="0" lang="en-IE" sz="1600" b="1" i="0" u="none" strike="noStrike" kern="0" cap="none" spc="0" normalizeH="0" baseline="0" noProof="0" dirty="0" smtClean="0">
                <a:ln>
                  <a:noFill/>
                </a:ln>
                <a:solidFill>
                  <a:prstClr val="black"/>
                </a:solidFill>
                <a:effectLst/>
                <a:uLnTx/>
                <a:uFillTx/>
                <a:latin typeface="Calibri" panose="020F0502020204030204"/>
              </a:rPr>
              <a:t>% </a:t>
            </a:r>
            <a:r>
              <a:rPr kumimoji="0" lang="en-IE" sz="1600" b="0" i="0" u="none" strike="noStrike" kern="0" cap="none" spc="0" normalizeH="0" baseline="0" noProof="0" dirty="0">
                <a:ln>
                  <a:noFill/>
                </a:ln>
                <a:solidFill>
                  <a:prstClr val="black"/>
                </a:solidFill>
                <a:effectLst/>
                <a:uLnTx/>
                <a:uFillTx/>
                <a:latin typeface="Calibri" panose="020F0502020204030204"/>
              </a:rPr>
              <a:t>YTD </a:t>
            </a:r>
            <a:r>
              <a:rPr kumimoji="0" lang="en-IE" sz="1600" b="0" i="0" u="none" strike="noStrike" kern="0" cap="none" spc="0" normalizeH="0" baseline="0" noProof="0" dirty="0" smtClean="0">
                <a:ln>
                  <a:noFill/>
                </a:ln>
                <a:solidFill>
                  <a:prstClr val="black"/>
                </a:solidFill>
                <a:effectLst/>
                <a:uLnTx/>
                <a:uFillTx/>
                <a:latin typeface="Calibri" panose="020F0502020204030204"/>
              </a:rPr>
              <a:t>(</a:t>
            </a:r>
            <a:r>
              <a:rPr lang="en-IE" sz="1600" kern="0" dirty="0" smtClean="0">
                <a:solidFill>
                  <a:prstClr val="black"/>
                </a:solidFill>
                <a:latin typeface="Calibri" panose="020F0502020204030204"/>
              </a:rPr>
              <a:t>55</a:t>
            </a:r>
            <a:r>
              <a:rPr lang="en-IE" sz="1600" kern="0" noProof="0" dirty="0" smtClean="0">
                <a:solidFill>
                  <a:prstClr val="black"/>
                </a:solidFill>
                <a:latin typeface="Calibri" panose="020F0502020204030204"/>
              </a:rPr>
              <a:t> to 33</a:t>
            </a:r>
            <a:r>
              <a:rPr kumimoji="0" lang="en-IE" sz="1600" b="0" i="0" u="none" strike="noStrike" kern="0" cap="none" spc="0" normalizeH="0" baseline="0" noProof="0" dirty="0" smtClean="0">
                <a:ln>
                  <a:noFill/>
                </a:ln>
                <a:solidFill>
                  <a:prstClr val="black"/>
                </a:solidFill>
                <a:effectLst/>
                <a:uLnTx/>
                <a:uFillTx/>
                <a:latin typeface="Calibri" panose="020F0502020204030204"/>
              </a:rPr>
              <a:t>)</a:t>
            </a:r>
            <a:endParaRPr kumimoji="0" lang="en-IE" sz="16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prstClr val="black"/>
                </a:solidFill>
                <a:effectLst/>
                <a:uLnTx/>
                <a:uFillTx/>
                <a:latin typeface="Calibri" panose="020F0502020204030204"/>
              </a:rPr>
              <a:t>Minor Assaults </a:t>
            </a:r>
            <a:r>
              <a:rPr kumimoji="0" lang="en-IE" sz="1600" b="0" i="0" u="none" strike="noStrike" kern="0" cap="none" spc="0" normalizeH="0" baseline="0" noProof="0" dirty="0">
                <a:ln>
                  <a:noFill/>
                </a:ln>
                <a:solidFill>
                  <a:prstClr val="black"/>
                </a:solidFill>
                <a:effectLst/>
                <a:uLnTx/>
                <a:uFillTx/>
                <a:latin typeface="Calibri" panose="020F0502020204030204"/>
              </a:rPr>
              <a:t>: </a:t>
            </a:r>
            <a:r>
              <a:rPr lang="en-IE" sz="1600" b="1" kern="0" dirty="0" smtClean="0">
                <a:solidFill>
                  <a:prstClr val="black"/>
                </a:solidFill>
                <a:latin typeface="Calibri" panose="020F0502020204030204"/>
              </a:rPr>
              <a:t>+</a:t>
            </a:r>
            <a:r>
              <a:rPr lang="en-IE" sz="1600" b="1" kern="0" dirty="0">
                <a:solidFill>
                  <a:prstClr val="black"/>
                </a:solidFill>
                <a:latin typeface="Calibri" panose="020F0502020204030204"/>
              </a:rPr>
              <a:t>8</a:t>
            </a:r>
            <a:r>
              <a:rPr kumimoji="0" lang="en-IE" sz="1600" b="1" i="0" u="none" strike="noStrike" kern="0" cap="none" spc="0" normalizeH="0" baseline="0" noProof="0" dirty="0" smtClean="0">
                <a:ln>
                  <a:noFill/>
                </a:ln>
                <a:solidFill>
                  <a:prstClr val="black"/>
                </a:solidFill>
                <a:effectLst/>
                <a:uLnTx/>
                <a:uFillTx/>
                <a:latin typeface="Calibri" panose="020F0502020204030204"/>
              </a:rPr>
              <a:t>% </a:t>
            </a:r>
            <a:r>
              <a:rPr kumimoji="0" lang="en-IE" sz="1600" b="0" i="0" u="none" strike="noStrike" kern="0" cap="none" spc="0" normalizeH="0" baseline="0" noProof="0" dirty="0">
                <a:ln>
                  <a:noFill/>
                </a:ln>
                <a:solidFill>
                  <a:prstClr val="black"/>
                </a:solidFill>
                <a:effectLst/>
                <a:uLnTx/>
                <a:uFillTx/>
                <a:latin typeface="Calibri" panose="020F0502020204030204"/>
              </a:rPr>
              <a:t>YTD </a:t>
            </a:r>
            <a:r>
              <a:rPr kumimoji="0" lang="en-IE" sz="1600" b="0" i="0" u="none" strike="noStrike" kern="0" cap="none" spc="0" normalizeH="0" baseline="0" noProof="0" dirty="0" smtClean="0">
                <a:ln>
                  <a:noFill/>
                </a:ln>
                <a:solidFill>
                  <a:prstClr val="black"/>
                </a:solidFill>
                <a:effectLst/>
                <a:uLnTx/>
                <a:uFillTx/>
                <a:latin typeface="Calibri" panose="020F0502020204030204"/>
              </a:rPr>
              <a:t>(</a:t>
            </a:r>
            <a:r>
              <a:rPr lang="en-IE" sz="1600" kern="0" dirty="0" smtClean="0">
                <a:solidFill>
                  <a:prstClr val="black"/>
                </a:solidFill>
                <a:latin typeface="Calibri" panose="020F0502020204030204"/>
              </a:rPr>
              <a:t>97</a:t>
            </a:r>
            <a:r>
              <a:rPr lang="en-IE" sz="1600" kern="0" noProof="0" dirty="0" smtClean="0">
                <a:solidFill>
                  <a:prstClr val="black"/>
                </a:solidFill>
                <a:latin typeface="Calibri" panose="020F0502020204030204"/>
              </a:rPr>
              <a:t> to </a:t>
            </a:r>
            <a:r>
              <a:rPr lang="en-IE" sz="1600" kern="0" dirty="0" smtClean="0">
                <a:solidFill>
                  <a:prstClr val="black"/>
                </a:solidFill>
                <a:latin typeface="Calibri" panose="020F0502020204030204"/>
              </a:rPr>
              <a:t>10</a:t>
            </a:r>
            <a:r>
              <a:rPr lang="en-IE" sz="1600" kern="0" noProof="0" dirty="0" smtClean="0">
                <a:solidFill>
                  <a:prstClr val="black"/>
                </a:solidFill>
                <a:latin typeface="Calibri" panose="020F0502020204030204"/>
              </a:rPr>
              <a:t>5</a:t>
            </a:r>
            <a:r>
              <a:rPr kumimoji="0" lang="en-IE" sz="1600" b="0" i="0" u="none" strike="noStrike" kern="0" cap="none" spc="0" normalizeH="0" baseline="0" noProof="0" dirty="0" smtClean="0">
                <a:ln>
                  <a:noFill/>
                </a:ln>
                <a:solidFill>
                  <a:prstClr val="black"/>
                </a:solidFill>
                <a:effectLst/>
                <a:uLnTx/>
                <a:uFillTx/>
                <a:latin typeface="Calibri" panose="020F0502020204030204"/>
              </a:rPr>
              <a:t>)</a:t>
            </a:r>
            <a:endParaRPr kumimoji="0" lang="en-IE" sz="1600" b="0" i="0" u="none" strike="noStrike" kern="0" cap="none" spc="0" normalizeH="0" baseline="0" noProof="0" dirty="0">
              <a:ln>
                <a:noFill/>
              </a:ln>
              <a:solidFill>
                <a:prstClr val="black"/>
              </a:solidFill>
              <a:effectLst/>
              <a:uLnTx/>
              <a:uFillTx/>
              <a:latin typeface="Calibri" panose="020F0502020204030204"/>
            </a:endParaRPr>
          </a:p>
        </p:txBody>
      </p:sp>
      <p:sp>
        <p:nvSpPr>
          <p:cNvPr id="10" name="TextBox 9"/>
          <p:cNvSpPr txBox="1"/>
          <p:nvPr/>
        </p:nvSpPr>
        <p:spPr>
          <a:xfrm>
            <a:off x="7804298" y="6443937"/>
            <a:ext cx="4333633" cy="369332"/>
          </a:xfrm>
          <a:prstGeom prst="rect">
            <a:avLst/>
          </a:prstGeom>
          <a:solidFill>
            <a:sysClr val="window" lastClr="FFFFFF"/>
          </a:solidFill>
          <a:ln>
            <a:solidFill>
              <a:srgbClr val="5B9BD5">
                <a:shade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Calibri" panose="020F0502020204030204"/>
              </a:rPr>
              <a:t>Detections</a:t>
            </a:r>
            <a:r>
              <a:rPr kumimoji="0" lang="en-IE" sz="1800" b="0" i="0" u="none" strike="noStrike" kern="0" cap="none" spc="0" normalizeH="0" baseline="0" noProof="0" dirty="0">
                <a:ln>
                  <a:noFill/>
                </a:ln>
                <a:solidFill>
                  <a:prstClr val="black"/>
                </a:solidFill>
                <a:effectLst/>
                <a:uLnTx/>
                <a:uFillTx/>
                <a:latin typeface="Calibri" panose="020F0502020204030204"/>
              </a:rPr>
              <a:t> are </a:t>
            </a:r>
            <a:r>
              <a:rPr lang="en-IE" b="1" kern="0" noProof="0" dirty="0" smtClean="0">
                <a:solidFill>
                  <a:prstClr val="black"/>
                </a:solidFill>
                <a:latin typeface="Calibri" panose="020F0502020204030204"/>
              </a:rPr>
              <a:t>-64</a:t>
            </a:r>
            <a:r>
              <a:rPr lang="en-IE" b="1" kern="0" dirty="0" smtClean="0">
                <a:solidFill>
                  <a:prstClr val="black"/>
                </a:solidFill>
                <a:latin typeface="Calibri" panose="020F0502020204030204"/>
              </a:rPr>
              <a:t>% </a:t>
            </a:r>
            <a:r>
              <a:rPr kumimoji="0" lang="en-IE" sz="1800" b="0" i="0" u="none" strike="noStrike" kern="0" cap="none" spc="0" normalizeH="0" baseline="0" noProof="0" dirty="0" smtClean="0">
                <a:ln>
                  <a:noFill/>
                </a:ln>
                <a:solidFill>
                  <a:prstClr val="black"/>
                </a:solidFill>
                <a:effectLst/>
                <a:uLnTx/>
                <a:uFillTx/>
                <a:latin typeface="Calibri" panose="020F0502020204030204"/>
              </a:rPr>
              <a:t>YTD (</a:t>
            </a:r>
            <a:r>
              <a:rPr lang="en-IE" kern="0" noProof="0" dirty="0" smtClean="0">
                <a:solidFill>
                  <a:prstClr val="black"/>
                </a:solidFill>
                <a:latin typeface="Calibri" panose="020F0502020204030204"/>
              </a:rPr>
              <a:t>135</a:t>
            </a:r>
            <a:r>
              <a:rPr lang="en-IE" kern="0" dirty="0" smtClean="0">
                <a:solidFill>
                  <a:prstClr val="black"/>
                </a:solidFill>
                <a:latin typeface="Calibri" panose="020F0502020204030204"/>
              </a:rPr>
              <a:t> to 49</a:t>
            </a:r>
            <a:r>
              <a:rPr kumimoji="0" lang="en-IE" sz="1800" b="0" i="0" u="none" strike="noStrike" kern="0" cap="none" spc="0" normalizeH="0" baseline="0" noProof="0" dirty="0" smtClean="0">
                <a:ln>
                  <a:noFill/>
                </a:ln>
                <a:solidFill>
                  <a:prstClr val="black"/>
                </a:solidFill>
                <a:effectLst/>
                <a:uLnTx/>
                <a:uFillTx/>
                <a:latin typeface="Calibri" panose="020F0502020204030204"/>
              </a:rPr>
              <a:t>)</a:t>
            </a:r>
            <a:endParaRPr kumimoji="0" lang="en-IE"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1626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12192000" cy="6858000"/>
          </a:xfrm>
          <a:prstGeom prst="rect">
            <a:avLst/>
          </a:prstGeom>
        </p:spPr>
      </p:pic>
      <p:sp>
        <p:nvSpPr>
          <p:cNvPr id="11" name="TextBox 10"/>
          <p:cNvSpPr txBox="1"/>
          <p:nvPr/>
        </p:nvSpPr>
        <p:spPr>
          <a:xfrm>
            <a:off x="215152" y="98487"/>
            <a:ext cx="2904566" cy="707886"/>
          </a:xfrm>
          <a:prstGeom prst="rect">
            <a:avLst/>
          </a:prstGeom>
          <a:solidFill>
            <a:schemeClr val="tx1"/>
          </a:solidFill>
          <a:ln w="15875">
            <a:solidFill>
              <a:schemeClr val="bg1"/>
            </a:solidFill>
          </a:ln>
        </p:spPr>
        <p:txBody>
          <a:bodyPr wrap="square" rtlCol="0">
            <a:spAutoFit/>
          </a:bodyPr>
          <a:lstStyle/>
          <a:p>
            <a:pPr algn="ctr"/>
            <a:r>
              <a:rPr lang="en-IE" sz="2000" b="1" dirty="0" smtClean="0">
                <a:solidFill>
                  <a:schemeClr val="bg1"/>
                </a:solidFill>
              </a:rPr>
              <a:t>Proactive Policing Measures</a:t>
            </a:r>
            <a:endParaRPr lang="en-IE" sz="2000" dirty="0"/>
          </a:p>
        </p:txBody>
      </p:sp>
      <p:sp>
        <p:nvSpPr>
          <p:cNvPr id="28" name="TextBox 27"/>
          <p:cNvSpPr txBox="1"/>
          <p:nvPr/>
        </p:nvSpPr>
        <p:spPr>
          <a:xfrm>
            <a:off x="412755" y="1563102"/>
            <a:ext cx="2231591" cy="45719"/>
          </a:xfrm>
          <a:prstGeom prst="rect">
            <a:avLst/>
          </a:prstGeom>
          <a:solidFill>
            <a:schemeClr val="tx1"/>
          </a:solidFill>
          <a:ln w="15875">
            <a:solidFill>
              <a:schemeClr val="bg1"/>
            </a:solidFill>
          </a:ln>
        </p:spPr>
        <p:txBody>
          <a:bodyPr wrap="square" rtlCol="0">
            <a:spAutoFit/>
          </a:bodyPr>
          <a:lstStyle/>
          <a:p>
            <a:pPr algn="ctr"/>
            <a:endParaRPr lang="en-IE" b="1" dirty="0" smtClean="0">
              <a:solidFill>
                <a:schemeClr val="bg1"/>
              </a:solidFill>
            </a:endParaRPr>
          </a:p>
        </p:txBody>
      </p:sp>
      <p:sp>
        <p:nvSpPr>
          <p:cNvPr id="32" name="TextBox 31"/>
          <p:cNvSpPr txBox="1"/>
          <p:nvPr/>
        </p:nvSpPr>
        <p:spPr>
          <a:xfrm>
            <a:off x="3906129" y="1248851"/>
            <a:ext cx="3565909" cy="1261884"/>
          </a:xfrm>
          <a:prstGeom prst="rect">
            <a:avLst/>
          </a:prstGeom>
          <a:solidFill>
            <a:schemeClr val="tx1"/>
          </a:solidFill>
          <a:ln w="15875">
            <a:solidFill>
              <a:schemeClr val="bg1"/>
            </a:solidFill>
          </a:ln>
        </p:spPr>
        <p:txBody>
          <a:bodyPr wrap="square" rtlCol="0">
            <a:spAutoFit/>
          </a:bodyPr>
          <a:lstStyle/>
          <a:p>
            <a:pPr algn="ctr"/>
            <a:r>
              <a:rPr lang="en-IE" b="1" dirty="0" smtClean="0">
                <a:solidFill>
                  <a:schemeClr val="bg1"/>
                </a:solidFill>
              </a:rPr>
              <a:t> Possession of Drugs for Personal Use</a:t>
            </a:r>
          </a:p>
          <a:p>
            <a:pPr algn="ctr"/>
            <a:endParaRPr lang="en-IE" sz="800" b="1" dirty="0">
              <a:solidFill>
                <a:schemeClr val="bg1"/>
              </a:solidFill>
            </a:endParaRPr>
          </a:p>
          <a:p>
            <a:pPr algn="ctr"/>
            <a:r>
              <a:rPr lang="en-IE" b="1" dirty="0" smtClean="0">
                <a:solidFill>
                  <a:schemeClr val="bg1"/>
                </a:solidFill>
              </a:rPr>
              <a:t>down </a:t>
            </a:r>
            <a:r>
              <a:rPr lang="en-IE" b="1" dirty="0">
                <a:solidFill>
                  <a:schemeClr val="bg1"/>
                </a:solidFill>
              </a:rPr>
              <a:t>3</a:t>
            </a:r>
            <a:r>
              <a:rPr lang="en-IE" b="1" dirty="0" smtClean="0">
                <a:solidFill>
                  <a:schemeClr val="bg1"/>
                </a:solidFill>
              </a:rPr>
              <a:t>% YTD</a:t>
            </a:r>
          </a:p>
          <a:p>
            <a:pPr algn="ctr"/>
            <a:r>
              <a:rPr lang="en-IE" sz="1400" b="1" dirty="0" smtClean="0">
                <a:solidFill>
                  <a:schemeClr val="bg1"/>
                </a:solidFill>
              </a:rPr>
              <a:t>(126 to 122)</a:t>
            </a:r>
            <a:endParaRPr lang="en-IE" sz="1400" b="1" dirty="0">
              <a:solidFill>
                <a:schemeClr val="bg1"/>
              </a:solidFill>
            </a:endParaRPr>
          </a:p>
        </p:txBody>
      </p:sp>
      <p:sp>
        <p:nvSpPr>
          <p:cNvPr id="33" name="TextBox 32"/>
          <p:cNvSpPr txBox="1"/>
          <p:nvPr/>
        </p:nvSpPr>
        <p:spPr>
          <a:xfrm>
            <a:off x="8175955" y="1257442"/>
            <a:ext cx="3565909" cy="1261884"/>
          </a:xfrm>
          <a:prstGeom prst="rect">
            <a:avLst/>
          </a:prstGeom>
          <a:solidFill>
            <a:schemeClr val="tx1"/>
          </a:solidFill>
          <a:ln w="15875">
            <a:solidFill>
              <a:schemeClr val="bg1"/>
            </a:solidFill>
          </a:ln>
        </p:spPr>
        <p:txBody>
          <a:bodyPr wrap="square" rtlCol="0">
            <a:spAutoFit/>
          </a:bodyPr>
          <a:lstStyle/>
          <a:p>
            <a:pPr algn="ctr"/>
            <a:r>
              <a:rPr lang="en-IE" b="1" dirty="0" smtClean="0">
                <a:solidFill>
                  <a:schemeClr val="bg1"/>
                </a:solidFill>
              </a:rPr>
              <a:t> Possession of Drugs for Sale/Supply</a:t>
            </a:r>
          </a:p>
          <a:p>
            <a:pPr algn="ctr"/>
            <a:endParaRPr lang="en-IE" sz="800" b="1" dirty="0">
              <a:solidFill>
                <a:schemeClr val="bg1"/>
              </a:solidFill>
            </a:endParaRPr>
          </a:p>
          <a:p>
            <a:pPr algn="ctr"/>
            <a:r>
              <a:rPr lang="en-IE" b="1" dirty="0" smtClean="0">
                <a:solidFill>
                  <a:schemeClr val="bg1"/>
                </a:solidFill>
              </a:rPr>
              <a:t>No change 0% YTD</a:t>
            </a:r>
          </a:p>
          <a:p>
            <a:pPr algn="ctr"/>
            <a:r>
              <a:rPr lang="en-IE" sz="1400" b="1" dirty="0" smtClean="0">
                <a:solidFill>
                  <a:schemeClr val="bg1"/>
                </a:solidFill>
              </a:rPr>
              <a:t>(33 to 33)</a:t>
            </a:r>
            <a:endParaRPr lang="en-IE" sz="1400" b="1" dirty="0">
              <a:solidFill>
                <a:schemeClr val="bg1"/>
              </a:solidFill>
            </a:endParaRPr>
          </a:p>
        </p:txBody>
      </p:sp>
      <p:sp>
        <p:nvSpPr>
          <p:cNvPr id="34" name="TextBox 33"/>
          <p:cNvSpPr txBox="1"/>
          <p:nvPr/>
        </p:nvSpPr>
        <p:spPr>
          <a:xfrm>
            <a:off x="133622" y="1257442"/>
            <a:ext cx="3565909" cy="1423467"/>
          </a:xfrm>
          <a:prstGeom prst="rect">
            <a:avLst/>
          </a:prstGeom>
          <a:solidFill>
            <a:schemeClr val="tx1"/>
          </a:solidFill>
          <a:ln w="15875">
            <a:solidFill>
              <a:schemeClr val="bg1"/>
            </a:solidFill>
          </a:ln>
        </p:spPr>
        <p:txBody>
          <a:bodyPr wrap="square" rtlCol="0">
            <a:spAutoFit/>
          </a:bodyPr>
          <a:lstStyle/>
          <a:p>
            <a:pPr algn="ctr"/>
            <a:r>
              <a:rPr lang="en-IE" b="1" dirty="0" smtClean="0">
                <a:solidFill>
                  <a:schemeClr val="bg1"/>
                </a:solidFill>
              </a:rPr>
              <a:t> Possession of Firearms/Offensive Weapons</a:t>
            </a:r>
          </a:p>
          <a:p>
            <a:pPr algn="ctr"/>
            <a:endParaRPr lang="en-IE" sz="800" b="1" dirty="0">
              <a:solidFill>
                <a:schemeClr val="bg1"/>
              </a:solidFill>
            </a:endParaRPr>
          </a:p>
          <a:p>
            <a:pPr algn="ctr"/>
            <a:r>
              <a:rPr lang="en-IE" b="1" dirty="0" smtClean="0">
                <a:solidFill>
                  <a:schemeClr val="bg1"/>
                </a:solidFill>
              </a:rPr>
              <a:t>-33% YTD</a:t>
            </a:r>
          </a:p>
          <a:p>
            <a:pPr algn="ctr"/>
            <a:r>
              <a:rPr lang="en-IE" sz="1400" b="1" dirty="0" smtClean="0">
                <a:solidFill>
                  <a:schemeClr val="bg1"/>
                </a:solidFill>
              </a:rPr>
              <a:t>(33 to 22)</a:t>
            </a:r>
            <a:endParaRPr lang="en-IE" sz="1400" b="1" dirty="0">
              <a:solidFill>
                <a:schemeClr val="bg1"/>
              </a:solidFill>
            </a:endParaRPr>
          </a:p>
          <a:p>
            <a:pPr algn="ctr"/>
            <a:r>
              <a:rPr lang="en-IE" sz="1050" b="1" i="1" dirty="0" smtClean="0">
                <a:solidFill>
                  <a:schemeClr val="bg1"/>
                </a:solidFill>
              </a:rPr>
              <a:t>*Crime Counting Rules not applied</a:t>
            </a:r>
          </a:p>
        </p:txBody>
      </p:sp>
      <p:pic>
        <p:nvPicPr>
          <p:cNvPr id="2" name="Picture 1"/>
          <p:cNvPicPr>
            <a:picLocks noChangeAspect="1"/>
          </p:cNvPicPr>
          <p:nvPr/>
        </p:nvPicPr>
        <p:blipFill>
          <a:blip r:embed="rId4"/>
          <a:stretch>
            <a:fillRect/>
          </a:stretch>
        </p:blipFill>
        <p:spPr>
          <a:xfrm>
            <a:off x="3699531" y="2613781"/>
            <a:ext cx="3979106" cy="3407639"/>
          </a:xfrm>
          <a:prstGeom prst="rect">
            <a:avLst/>
          </a:prstGeom>
        </p:spPr>
      </p:pic>
      <p:pic>
        <p:nvPicPr>
          <p:cNvPr id="3" name="Picture 2"/>
          <p:cNvPicPr>
            <a:picLocks noChangeAspect="1"/>
          </p:cNvPicPr>
          <p:nvPr/>
        </p:nvPicPr>
        <p:blipFill>
          <a:blip r:embed="rId5"/>
          <a:stretch>
            <a:fillRect/>
          </a:stretch>
        </p:blipFill>
        <p:spPr>
          <a:xfrm>
            <a:off x="7819892" y="2613780"/>
            <a:ext cx="4278037" cy="3407639"/>
          </a:xfrm>
          <a:prstGeom prst="rect">
            <a:avLst/>
          </a:prstGeom>
        </p:spPr>
      </p:pic>
    </p:spTree>
    <p:extLst>
      <p:ext uri="{BB962C8B-B14F-4D97-AF65-F5344CB8AC3E}">
        <p14:creationId xmlns:p14="http://schemas.microsoft.com/office/powerpoint/2010/main" val="101923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12192000" cy="6858000"/>
          </a:xfrm>
          <a:prstGeom prst="rect">
            <a:avLst/>
          </a:prstGeom>
        </p:spPr>
      </p:pic>
      <p:sp>
        <p:nvSpPr>
          <p:cNvPr id="11" name="TextBox 10"/>
          <p:cNvSpPr txBox="1"/>
          <p:nvPr/>
        </p:nvSpPr>
        <p:spPr>
          <a:xfrm>
            <a:off x="215150" y="22748"/>
            <a:ext cx="3733851" cy="400110"/>
          </a:xfrm>
          <a:prstGeom prst="rect">
            <a:avLst/>
          </a:prstGeom>
          <a:solidFill>
            <a:schemeClr val="tx1"/>
          </a:solidFill>
          <a:ln w="15875">
            <a:solidFill>
              <a:schemeClr val="bg1"/>
            </a:solidFill>
          </a:ln>
        </p:spPr>
        <p:txBody>
          <a:bodyPr wrap="square" rtlCol="0">
            <a:spAutoFit/>
          </a:bodyPr>
          <a:lstStyle/>
          <a:p>
            <a:pPr algn="ctr"/>
            <a:r>
              <a:rPr lang="en-IE" sz="2000" b="1" dirty="0" smtClean="0">
                <a:solidFill>
                  <a:schemeClr val="bg1"/>
                </a:solidFill>
              </a:rPr>
              <a:t>Traffic (YTD 2023 vs. 2024)</a:t>
            </a:r>
            <a:endParaRPr lang="en-IE" sz="2000" dirty="0"/>
          </a:p>
        </p:txBody>
      </p:sp>
      <p:sp>
        <p:nvSpPr>
          <p:cNvPr id="12" name="TextBox 11"/>
          <p:cNvSpPr txBox="1"/>
          <p:nvPr/>
        </p:nvSpPr>
        <p:spPr>
          <a:xfrm>
            <a:off x="215151" y="507839"/>
            <a:ext cx="6565793" cy="646331"/>
          </a:xfrm>
          <a:prstGeom prst="rect">
            <a:avLst/>
          </a:prstGeom>
          <a:solidFill>
            <a:schemeClr val="tx1"/>
          </a:solidFill>
          <a:ln w="15875">
            <a:solidFill>
              <a:schemeClr val="bg1"/>
            </a:solidFill>
          </a:ln>
        </p:spPr>
        <p:txBody>
          <a:bodyPr wrap="square" rtlCol="0">
            <a:spAutoFit/>
          </a:bodyPr>
          <a:lstStyle/>
          <a:p>
            <a:r>
              <a:rPr lang="en-IE" b="1" dirty="0" smtClean="0">
                <a:solidFill>
                  <a:schemeClr val="bg1"/>
                </a:solidFill>
              </a:rPr>
              <a:t>Fatal Collisions  </a:t>
            </a:r>
            <a:r>
              <a:rPr lang="en-IE" dirty="0" smtClean="0">
                <a:solidFill>
                  <a:schemeClr val="bg1"/>
                </a:solidFill>
              </a:rPr>
              <a:t>are 0% change </a:t>
            </a:r>
          </a:p>
          <a:p>
            <a:r>
              <a:rPr lang="en-IE" b="1" dirty="0" smtClean="0">
                <a:solidFill>
                  <a:schemeClr val="bg1"/>
                </a:solidFill>
              </a:rPr>
              <a:t>Serious Injury Collisions </a:t>
            </a:r>
            <a:r>
              <a:rPr lang="en-IE" dirty="0" smtClean="0">
                <a:solidFill>
                  <a:schemeClr val="bg1"/>
                </a:solidFill>
              </a:rPr>
              <a:t>are down 53%</a:t>
            </a:r>
            <a:endParaRPr lang="en-IE" dirty="0">
              <a:solidFill>
                <a:schemeClr val="bg1"/>
              </a:solidFill>
            </a:endParaRPr>
          </a:p>
        </p:txBody>
      </p:sp>
      <p:sp>
        <p:nvSpPr>
          <p:cNvPr id="14" name="TextBox 13"/>
          <p:cNvSpPr txBox="1"/>
          <p:nvPr/>
        </p:nvSpPr>
        <p:spPr>
          <a:xfrm>
            <a:off x="215151" y="1283520"/>
            <a:ext cx="3733851" cy="923330"/>
          </a:xfrm>
          <a:prstGeom prst="rect">
            <a:avLst/>
          </a:prstGeom>
          <a:solidFill>
            <a:schemeClr val="tx1"/>
          </a:solidFill>
          <a:ln w="15875">
            <a:solidFill>
              <a:schemeClr val="bg1"/>
            </a:solidFill>
          </a:ln>
        </p:spPr>
        <p:txBody>
          <a:bodyPr wrap="square" rtlCol="0">
            <a:spAutoFit/>
          </a:bodyPr>
          <a:lstStyle/>
          <a:p>
            <a:r>
              <a:rPr lang="en-IE" dirty="0" smtClean="0">
                <a:solidFill>
                  <a:schemeClr val="bg1"/>
                </a:solidFill>
              </a:rPr>
              <a:t>There have been </a:t>
            </a:r>
            <a:r>
              <a:rPr lang="en-IE" b="1" dirty="0" smtClean="0">
                <a:solidFill>
                  <a:schemeClr val="bg1"/>
                </a:solidFill>
              </a:rPr>
              <a:t>775 MIT </a:t>
            </a:r>
            <a:r>
              <a:rPr lang="en-IE" dirty="0" smtClean="0">
                <a:solidFill>
                  <a:schemeClr val="bg1"/>
                </a:solidFill>
              </a:rPr>
              <a:t>Checkpoints conducted in the </a:t>
            </a:r>
            <a:r>
              <a:rPr lang="en-IE" dirty="0" smtClean="0">
                <a:solidFill>
                  <a:schemeClr val="bg1"/>
                </a:solidFill>
              </a:rPr>
              <a:t>Division</a:t>
            </a:r>
            <a:endParaRPr lang="en-IE" sz="1200" dirty="0">
              <a:solidFill>
                <a:schemeClr val="bg1"/>
              </a:solidFill>
            </a:endParaRPr>
          </a:p>
        </p:txBody>
      </p:sp>
      <p:sp>
        <p:nvSpPr>
          <p:cNvPr id="21" name="Right Arrow 20"/>
          <p:cNvSpPr/>
          <p:nvPr/>
        </p:nvSpPr>
        <p:spPr>
          <a:xfrm>
            <a:off x="4126594" y="1649439"/>
            <a:ext cx="748300" cy="4300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p:cNvSpPr txBox="1"/>
          <p:nvPr/>
        </p:nvSpPr>
        <p:spPr>
          <a:xfrm>
            <a:off x="4944507" y="1363887"/>
            <a:ext cx="3089271" cy="923330"/>
          </a:xfrm>
          <a:prstGeom prst="rect">
            <a:avLst/>
          </a:prstGeom>
          <a:solidFill>
            <a:schemeClr val="tx1"/>
          </a:solidFill>
          <a:ln w="15875">
            <a:solidFill>
              <a:schemeClr val="bg1"/>
            </a:solidFill>
          </a:ln>
        </p:spPr>
        <p:txBody>
          <a:bodyPr wrap="square" rtlCol="0">
            <a:spAutoFit/>
          </a:bodyPr>
          <a:lstStyle/>
          <a:p>
            <a:r>
              <a:rPr lang="en-IE" b="1" dirty="0" smtClean="0">
                <a:solidFill>
                  <a:schemeClr val="bg1"/>
                </a:solidFill>
              </a:rPr>
              <a:t>Driving Vehicle over legal alcohol limit: </a:t>
            </a:r>
            <a:r>
              <a:rPr lang="en-IE" dirty="0" smtClean="0">
                <a:solidFill>
                  <a:schemeClr val="bg1"/>
                </a:solidFill>
              </a:rPr>
              <a:t>down 11% (71 to 63)</a:t>
            </a:r>
            <a:endParaRPr lang="en-IE" sz="1600" dirty="0">
              <a:solidFill>
                <a:schemeClr val="bg1"/>
              </a:solidFill>
            </a:endParaRPr>
          </a:p>
        </p:txBody>
      </p:sp>
      <p:sp>
        <p:nvSpPr>
          <p:cNvPr id="24" name="TextBox 23"/>
          <p:cNvSpPr txBox="1"/>
          <p:nvPr/>
        </p:nvSpPr>
        <p:spPr>
          <a:xfrm>
            <a:off x="215151" y="2574717"/>
            <a:ext cx="11611543" cy="3693319"/>
          </a:xfrm>
          <a:prstGeom prst="rect">
            <a:avLst/>
          </a:prstGeom>
          <a:solidFill>
            <a:schemeClr val="tx1"/>
          </a:solidFill>
          <a:ln w="15875">
            <a:solidFill>
              <a:schemeClr val="bg1"/>
            </a:solidFill>
          </a:ln>
        </p:spPr>
        <p:txBody>
          <a:bodyPr wrap="square" rtlCol="0">
            <a:spAutoFit/>
          </a:bodyPr>
          <a:lstStyle/>
          <a:p>
            <a:r>
              <a:rPr lang="en-IE" dirty="0" smtClean="0">
                <a:solidFill>
                  <a:schemeClr val="bg1"/>
                </a:solidFill>
              </a:rPr>
              <a:t>Our most recent data regarding </a:t>
            </a:r>
            <a:r>
              <a:rPr lang="en-IE" b="1" dirty="0" smtClean="0">
                <a:solidFill>
                  <a:schemeClr val="bg1"/>
                </a:solidFill>
              </a:rPr>
              <a:t>LifeSaver Offences </a:t>
            </a:r>
            <a:r>
              <a:rPr lang="en-IE" dirty="0" smtClean="0">
                <a:solidFill>
                  <a:schemeClr val="bg1"/>
                </a:solidFill>
              </a:rPr>
              <a:t>shows the following </a:t>
            </a:r>
            <a:r>
              <a:rPr lang="en-IE" b="1" u="sng" dirty="0" smtClean="0">
                <a:solidFill>
                  <a:schemeClr val="bg1"/>
                </a:solidFill>
              </a:rPr>
              <a:t>Jan to Mar Trends</a:t>
            </a: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a:solidFill>
                <a:schemeClr val="bg1"/>
              </a:solidFill>
            </a:endParaRPr>
          </a:p>
        </p:txBody>
      </p:sp>
      <p:pic>
        <p:nvPicPr>
          <p:cNvPr id="25" name="Picture 24"/>
          <p:cNvPicPr>
            <a:picLocks noChangeAspect="1"/>
          </p:cNvPicPr>
          <p:nvPr/>
        </p:nvPicPr>
        <p:blipFill>
          <a:blip r:embed="rId4"/>
          <a:stretch>
            <a:fillRect/>
          </a:stretch>
        </p:blipFill>
        <p:spPr>
          <a:xfrm>
            <a:off x="1123655" y="2997575"/>
            <a:ext cx="2213722" cy="2656466"/>
          </a:xfrm>
          <a:prstGeom prst="rect">
            <a:avLst/>
          </a:prstGeom>
        </p:spPr>
      </p:pic>
      <p:pic>
        <p:nvPicPr>
          <p:cNvPr id="26" name="Picture 25"/>
          <p:cNvPicPr>
            <a:picLocks noChangeAspect="1"/>
          </p:cNvPicPr>
          <p:nvPr/>
        </p:nvPicPr>
        <p:blipFill>
          <a:blip r:embed="rId5"/>
          <a:stretch>
            <a:fillRect/>
          </a:stretch>
        </p:blipFill>
        <p:spPr>
          <a:xfrm>
            <a:off x="5065217" y="3230024"/>
            <a:ext cx="1911409" cy="2057232"/>
          </a:xfrm>
          <a:prstGeom prst="rect">
            <a:avLst/>
          </a:prstGeom>
        </p:spPr>
      </p:pic>
      <p:pic>
        <p:nvPicPr>
          <p:cNvPr id="27" name="Picture 26"/>
          <p:cNvPicPr>
            <a:picLocks noChangeAspect="1"/>
          </p:cNvPicPr>
          <p:nvPr/>
        </p:nvPicPr>
        <p:blipFill>
          <a:blip r:embed="rId6"/>
          <a:stretch>
            <a:fillRect/>
          </a:stretch>
        </p:blipFill>
        <p:spPr>
          <a:xfrm>
            <a:off x="8845196" y="3284719"/>
            <a:ext cx="2109434" cy="2002537"/>
          </a:xfrm>
          <a:prstGeom prst="rect">
            <a:avLst/>
          </a:prstGeom>
        </p:spPr>
      </p:pic>
      <p:sp>
        <p:nvSpPr>
          <p:cNvPr id="28" name="TextBox 27"/>
          <p:cNvSpPr txBox="1"/>
          <p:nvPr/>
        </p:nvSpPr>
        <p:spPr>
          <a:xfrm>
            <a:off x="1226687" y="5364247"/>
            <a:ext cx="2034708" cy="830997"/>
          </a:xfrm>
          <a:prstGeom prst="rect">
            <a:avLst/>
          </a:prstGeom>
          <a:noFill/>
        </p:spPr>
        <p:txBody>
          <a:bodyPr wrap="square" rtlCol="0">
            <a:spAutoFit/>
          </a:bodyPr>
          <a:lstStyle/>
          <a:p>
            <a:pPr algn="ctr"/>
            <a:r>
              <a:rPr lang="en-IE" sz="1600" b="1" dirty="0" smtClean="0">
                <a:solidFill>
                  <a:schemeClr val="bg1"/>
                </a:solidFill>
              </a:rPr>
              <a:t>Mobile Phone</a:t>
            </a:r>
          </a:p>
          <a:p>
            <a:pPr algn="ctr"/>
            <a:r>
              <a:rPr lang="en-IE" sz="1600" b="1" dirty="0" smtClean="0">
                <a:solidFill>
                  <a:schemeClr val="bg1"/>
                </a:solidFill>
              </a:rPr>
              <a:t>-2%</a:t>
            </a:r>
          </a:p>
          <a:p>
            <a:pPr algn="ctr"/>
            <a:r>
              <a:rPr lang="en-IE" sz="1600" b="1" dirty="0" smtClean="0">
                <a:solidFill>
                  <a:schemeClr val="bg1"/>
                </a:solidFill>
              </a:rPr>
              <a:t>(151 to 148</a:t>
            </a:r>
            <a:r>
              <a:rPr lang="en-IE" sz="1400" b="1" dirty="0" smtClean="0">
                <a:solidFill>
                  <a:schemeClr val="bg1"/>
                </a:solidFill>
              </a:rPr>
              <a:t>)</a:t>
            </a:r>
            <a:endParaRPr lang="en-IE" sz="1400" b="1" dirty="0">
              <a:solidFill>
                <a:schemeClr val="bg1"/>
              </a:solidFill>
            </a:endParaRPr>
          </a:p>
        </p:txBody>
      </p:sp>
      <p:sp>
        <p:nvSpPr>
          <p:cNvPr id="29" name="TextBox 28"/>
          <p:cNvSpPr txBox="1"/>
          <p:nvPr/>
        </p:nvSpPr>
        <p:spPr>
          <a:xfrm>
            <a:off x="5078646" y="5363535"/>
            <a:ext cx="2034708" cy="830997"/>
          </a:xfrm>
          <a:prstGeom prst="rect">
            <a:avLst/>
          </a:prstGeom>
          <a:noFill/>
        </p:spPr>
        <p:txBody>
          <a:bodyPr wrap="square" rtlCol="0">
            <a:spAutoFit/>
          </a:bodyPr>
          <a:lstStyle/>
          <a:p>
            <a:pPr algn="ctr"/>
            <a:r>
              <a:rPr lang="en-IE" sz="1600" b="1" dirty="0" smtClean="0">
                <a:solidFill>
                  <a:schemeClr val="bg1"/>
                </a:solidFill>
              </a:rPr>
              <a:t>Seatbelt</a:t>
            </a:r>
          </a:p>
          <a:p>
            <a:pPr algn="ctr"/>
            <a:r>
              <a:rPr lang="en-IE" sz="1600" b="1" dirty="0" smtClean="0">
                <a:solidFill>
                  <a:schemeClr val="bg1"/>
                </a:solidFill>
              </a:rPr>
              <a:t>-28%</a:t>
            </a:r>
          </a:p>
          <a:p>
            <a:pPr algn="ctr"/>
            <a:r>
              <a:rPr lang="en-IE" sz="1600" b="1" dirty="0" smtClean="0">
                <a:solidFill>
                  <a:schemeClr val="bg1"/>
                </a:solidFill>
              </a:rPr>
              <a:t>(86 to 62)</a:t>
            </a:r>
            <a:endParaRPr lang="en-IE" sz="1600" b="1" dirty="0">
              <a:solidFill>
                <a:schemeClr val="bg1"/>
              </a:solidFill>
            </a:endParaRPr>
          </a:p>
        </p:txBody>
      </p:sp>
      <p:sp>
        <p:nvSpPr>
          <p:cNvPr id="30" name="TextBox 29"/>
          <p:cNvSpPr txBox="1"/>
          <p:nvPr/>
        </p:nvSpPr>
        <p:spPr>
          <a:xfrm>
            <a:off x="8103392" y="5363535"/>
            <a:ext cx="3723301" cy="830997"/>
          </a:xfrm>
          <a:prstGeom prst="rect">
            <a:avLst/>
          </a:prstGeom>
          <a:noFill/>
        </p:spPr>
        <p:txBody>
          <a:bodyPr wrap="square" rtlCol="0">
            <a:spAutoFit/>
          </a:bodyPr>
          <a:lstStyle/>
          <a:p>
            <a:pPr algn="ctr"/>
            <a:r>
              <a:rPr lang="en-IE" sz="1600" b="1" dirty="0" smtClean="0">
                <a:solidFill>
                  <a:schemeClr val="bg1"/>
                </a:solidFill>
              </a:rPr>
              <a:t>Speed (Intercept &amp; Non-Intercept)</a:t>
            </a:r>
          </a:p>
          <a:p>
            <a:pPr algn="ctr"/>
            <a:r>
              <a:rPr lang="en-IE" sz="1600" b="1" dirty="0" smtClean="0">
                <a:solidFill>
                  <a:schemeClr val="bg1"/>
                </a:solidFill>
              </a:rPr>
              <a:t>-17%</a:t>
            </a:r>
          </a:p>
          <a:p>
            <a:pPr algn="ctr"/>
            <a:r>
              <a:rPr lang="en-IE" sz="1600" b="1" dirty="0" smtClean="0">
                <a:solidFill>
                  <a:schemeClr val="bg1"/>
                </a:solidFill>
              </a:rPr>
              <a:t>(3,808 to 3,142</a:t>
            </a:r>
            <a:r>
              <a:rPr lang="en-IE" sz="1400" b="1" dirty="0" smtClean="0">
                <a:solidFill>
                  <a:schemeClr val="bg1"/>
                </a:solidFill>
              </a:rPr>
              <a:t>)</a:t>
            </a:r>
            <a:endParaRPr lang="en-IE" sz="1400" b="1" dirty="0">
              <a:solidFill>
                <a:schemeClr val="bg1"/>
              </a:solidFill>
            </a:endParaRPr>
          </a:p>
        </p:txBody>
      </p:sp>
      <p:sp>
        <p:nvSpPr>
          <p:cNvPr id="16" name="Right Arrow 15"/>
          <p:cNvSpPr/>
          <p:nvPr/>
        </p:nvSpPr>
        <p:spPr>
          <a:xfrm>
            <a:off x="8103392" y="1611387"/>
            <a:ext cx="748300" cy="4300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p:cNvSpPr txBox="1"/>
          <p:nvPr/>
        </p:nvSpPr>
        <p:spPr>
          <a:xfrm>
            <a:off x="8944714" y="1448944"/>
            <a:ext cx="2881979" cy="830997"/>
          </a:xfrm>
          <a:prstGeom prst="rect">
            <a:avLst/>
          </a:prstGeom>
          <a:solidFill>
            <a:schemeClr val="tx1"/>
          </a:solidFill>
          <a:ln w="15875">
            <a:solidFill>
              <a:schemeClr val="bg1"/>
            </a:solidFill>
          </a:ln>
        </p:spPr>
        <p:txBody>
          <a:bodyPr wrap="square" rtlCol="0">
            <a:spAutoFit/>
          </a:bodyPr>
          <a:lstStyle/>
          <a:p>
            <a:r>
              <a:rPr lang="en-IE" sz="1600" b="1" dirty="0" smtClean="0">
                <a:solidFill>
                  <a:schemeClr val="bg1"/>
                </a:solidFill>
              </a:rPr>
              <a:t>Driving Vehicle under the influence of Drugs: </a:t>
            </a:r>
            <a:r>
              <a:rPr lang="en-IE" sz="1600" dirty="0" smtClean="0">
                <a:solidFill>
                  <a:schemeClr val="bg1"/>
                </a:solidFill>
              </a:rPr>
              <a:t>up 69% </a:t>
            </a:r>
            <a:r>
              <a:rPr lang="en-IE" sz="1600" dirty="0" smtClean="0">
                <a:solidFill>
                  <a:schemeClr val="bg1"/>
                </a:solidFill>
              </a:rPr>
              <a:t>(13 to 22)</a:t>
            </a:r>
            <a:endParaRPr lang="en-IE" sz="1600" dirty="0">
              <a:solidFill>
                <a:schemeClr val="bg1"/>
              </a:solidFill>
            </a:endParaRPr>
          </a:p>
        </p:txBody>
      </p:sp>
      <p:sp>
        <p:nvSpPr>
          <p:cNvPr id="18" name="TextBox 17"/>
          <p:cNvSpPr txBox="1"/>
          <p:nvPr/>
        </p:nvSpPr>
        <p:spPr>
          <a:xfrm>
            <a:off x="1347053" y="6296862"/>
            <a:ext cx="9896607" cy="523220"/>
          </a:xfrm>
          <a:prstGeom prst="rect">
            <a:avLst/>
          </a:prstGeom>
          <a:solidFill>
            <a:sysClr val="window" lastClr="FFFFFF"/>
          </a:solidFill>
          <a:ln>
            <a:solidFill>
              <a:srgbClr val="5B9BD5">
                <a:shade val="50000"/>
              </a:srgbClr>
            </a:solidFill>
          </a:ln>
        </p:spPr>
        <p:txBody>
          <a:bodyPr wrap="square" rtlCol="0">
            <a:spAutoFit/>
          </a:bodyPr>
          <a:lstStyle/>
          <a:p>
            <a:r>
              <a:rPr lang="en-IE" sz="1400" b="1" i="1" dirty="0" smtClean="0">
                <a:solidFill>
                  <a:schemeClr val="bg1"/>
                </a:solidFill>
              </a:rPr>
              <a:t>Based upon </a:t>
            </a:r>
            <a:r>
              <a:rPr lang="en-IE" sz="1400" b="1" i="1" dirty="0">
                <a:solidFill>
                  <a:schemeClr val="bg1"/>
                </a:solidFill>
              </a:rPr>
              <a:t>operational data from the PULSE System as was available on the </a:t>
            </a:r>
            <a:r>
              <a:rPr lang="en-IE" sz="1400" b="1" i="1" dirty="0" smtClean="0">
                <a:solidFill>
                  <a:schemeClr val="bg1"/>
                </a:solidFill>
              </a:rPr>
              <a:t>03/05/2024 </a:t>
            </a:r>
            <a:r>
              <a:rPr lang="en-IE" sz="1400" b="1" i="1" dirty="0">
                <a:solidFill>
                  <a:schemeClr val="bg1"/>
                </a:solidFill>
              </a:rPr>
              <a:t>and is liable to change. </a:t>
            </a:r>
            <a:r>
              <a:rPr lang="en-IE" sz="1400" b="1" i="1" dirty="0" smtClean="0">
                <a:solidFill>
                  <a:schemeClr val="bg1"/>
                </a:solidFill>
              </a:rPr>
              <a:t>Incident </a:t>
            </a:r>
            <a:r>
              <a:rPr lang="en-IE" sz="1400" b="1" i="1" dirty="0">
                <a:solidFill>
                  <a:schemeClr val="bg1"/>
                </a:solidFill>
              </a:rPr>
              <a:t>counts are based on date reported. </a:t>
            </a:r>
          </a:p>
        </p:txBody>
      </p:sp>
    </p:spTree>
    <p:extLst>
      <p:ext uri="{BB962C8B-B14F-4D97-AF65-F5344CB8AC3E}">
        <p14:creationId xmlns:p14="http://schemas.microsoft.com/office/powerpoint/2010/main" val="206775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12120</TotalTime>
  <Words>1081</Words>
  <Application>Microsoft Office PowerPoint</Application>
  <PresentationFormat>Widescreen</PresentationFormat>
  <Paragraphs>221</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SAFER ROADS Operation</vt:lpstr>
      <vt:lpstr>Drugs</vt:lpstr>
      <vt:lpstr>PowerPoint Presentation</vt:lpstr>
      <vt:lpstr>PowerPoint Presentation</vt:lpstr>
      <vt:lpstr>Go Purple Day</vt:lpstr>
    </vt:vector>
  </TitlesOfParts>
  <Company>An Garda Síochána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S0752096</dc:creator>
  <cp:lastModifiedBy>G01039A</cp:lastModifiedBy>
  <cp:revision>238</cp:revision>
  <cp:lastPrinted>2020-10-08T16:05:50Z</cp:lastPrinted>
  <dcterms:created xsi:type="dcterms:W3CDTF">2018-12-04T14:55:35Z</dcterms:created>
  <dcterms:modified xsi:type="dcterms:W3CDTF">2024-05-16T11:08:56Z</dcterms:modified>
</cp:coreProperties>
</file>